
<file path=[Content_Types].xml><?xml version="1.0" encoding="utf-8"?>
<Types xmlns="http://schemas.openxmlformats.org/package/2006/content-types">
  <Default ContentType="application/x-fontdata" Extension="fntdata"/>
  <Default ContentType="image/jpeg" Extension="jpeg"/>
  <Default ContentType="image/png" Extension="png"/>
  <Default ContentType="application/vnd.openxmlformats-package.relationships+xml" Extension="rels"/>
  <Default ContentType="image/svg+xml" Extension="svg"/>
  <Default ContentType="application/xml" Extension="xml"/>
  <Override ContentType="application/vnd.openxmlformats-officedocument.extended-properties+xml" PartName="/docProps/app.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19.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tableStyles+xml" PartName="/ppt/tableStyles.xml"/>
  <Override ContentType="application/vnd.openxmlformats-officedocument.theme+xml" PartName="/ppt/theme/theme1.xml"/>
  <Override ContentType="application/vnd.openxmlformats-officedocument.presentationml.viewProps+xml" PartName="/ppt/viewProps.xml"/>
</Types>
</file>

<file path=_rels/.rels><?xml version="1.0" encoding="UTF-8" standalone="no"?><Relationships xmlns="http://schemas.openxmlformats.org/package/2006/relationships"><Relationship Id="rId1" Target="ppt/presentation.xml" Type="http://schemas.openxmlformats.org/officeDocument/2006/relationships/officeDocument"/><Relationship Id="rId2" Target="docProps/thumbnail.jpeg" Type="http://schemas.openxmlformats.org/package/2006/relationships/metadata/thumbnail"/><Relationship Id="rId3" Target="docProps/core.xml" Type="http://schemas.openxmlformats.org/package/2006/relationships/metadata/core-properties"/><Relationship Id="rId4" Target="docProps/app.xml" Type="http://schemas.openxmlformats.org/officeDocument/2006/relationships/extended-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embedTrueTypeFonts="true">
  <p:sldMasterIdLst>
    <p:sldMasterId id="2147483648" r:id="rId1"/>
  </p:sldMasterIdLst>
  <p:sldIdLst>
    <p:sldId id="256" r:id="rId31"/>
    <p:sldId id="257" r:id="rId32"/>
    <p:sldId id="258" r:id="rId33"/>
    <p:sldId id="259" r:id="rId34"/>
    <p:sldId id="260" r:id="rId35"/>
    <p:sldId id="261" r:id="rId36"/>
    <p:sldId id="262" r:id="rId37"/>
    <p:sldId id="263" r:id="rId38"/>
    <p:sldId id="264" r:id="rId39"/>
    <p:sldId id="265" r:id="rId40"/>
    <p:sldId id="266" r:id="rId41"/>
    <p:sldId id="267" r:id="rId42"/>
    <p:sldId id="268" r:id="rId43"/>
    <p:sldId id="269" r:id="rId44"/>
    <p:sldId id="270" r:id="rId45"/>
    <p:sldId id="271" r:id="rId46"/>
    <p:sldId id="272" r:id="rId47"/>
    <p:sldId id="273" r:id="rId48"/>
    <p:sldId id="274" r:id="rId49"/>
    <p:sldId id="275" r:id="rId50"/>
    <p:sldId id="276" r:id="rId51"/>
  </p:sldIdLst>
  <p:sldSz cx="18288000" cy="10287000"/>
  <p:notesSz cx="6858000" cy="9144000"/>
  <p:embeddedFontLst>
    <p:embeddedFont>
      <p:font typeface="Arimo" charset="1" panose="020B0604020202020204"/>
      <p:regular r:id="rId6"/>
    </p:embeddedFont>
    <p:embeddedFont>
      <p:font typeface="Arimo Bold" charset="1" panose="020B0704020202020204"/>
      <p:regular r:id="rId7"/>
    </p:embeddedFont>
    <p:embeddedFont>
      <p:font typeface="Arimo Italics" charset="1" panose="020B0604020202090204"/>
      <p:regular r:id="rId8"/>
    </p:embeddedFont>
    <p:embeddedFont>
      <p:font typeface="Arimo Bold Italics" charset="1" panose="020B0704020202090204"/>
      <p:regular r:id="rId9"/>
    </p:embeddedFont>
    <p:embeddedFont>
      <p:font typeface="Comodo Stamp" charset="1" panose="00000000000000000000"/>
      <p:regular r:id="rId10"/>
    </p:embeddedFont>
    <p:embeddedFont>
      <p:font typeface="Garet" charset="1" panose="00000000000000000000"/>
      <p:regular r:id="rId11"/>
    </p:embeddedFont>
    <p:embeddedFont>
      <p:font typeface="Garet Bold" charset="1" panose="00000000000000000000"/>
      <p:regular r:id="rId12"/>
    </p:embeddedFont>
    <p:embeddedFont>
      <p:font typeface="Garet ExtraBold" charset="1" panose="00000000000000000000"/>
      <p:regular r:id="rId13"/>
    </p:embeddedFont>
    <p:embeddedFont>
      <p:font typeface="Garet ExtraBold Bold" charset="1" panose="00000000000000000000"/>
      <p:regular r:id="rId14"/>
    </p:embeddedFont>
    <p:embeddedFont>
      <p:font typeface="Clear Sans" charset="1" panose="020B0503030202020304"/>
      <p:regular r:id="rId15"/>
    </p:embeddedFont>
    <p:embeddedFont>
      <p:font typeface="Clear Sans Bold" charset="1" panose="020B0803030202020304"/>
      <p:regular r:id="rId16"/>
    </p:embeddedFont>
    <p:embeddedFont>
      <p:font typeface="Clear Sans Italics" charset="1" panose="020B0503030202090304"/>
      <p:regular r:id="rId17"/>
    </p:embeddedFont>
    <p:embeddedFont>
      <p:font typeface="Clear Sans Bold Italics" charset="1" panose="020B0803030202090304"/>
      <p:regular r:id="rId18"/>
    </p:embeddedFont>
    <p:embeddedFont>
      <p:font typeface="Clear Sans Thin" charset="1" panose="020B0203030202020304"/>
      <p:regular r:id="rId19"/>
    </p:embeddedFont>
    <p:embeddedFont>
      <p:font typeface="Clear Sans Light" charset="1" panose="020B0303030202020304"/>
      <p:regular r:id="rId20"/>
    </p:embeddedFont>
    <p:embeddedFont>
      <p:font typeface="Clear Sans Medium" charset="1" panose="020B0603030202020304"/>
      <p:regular r:id="rId21"/>
    </p:embeddedFont>
    <p:embeddedFont>
      <p:font typeface="Clear Sans Medium Italics" charset="1" panose="020B0603030202090304"/>
      <p:regular r:id="rId22"/>
    </p:embeddedFont>
    <p:embeddedFont>
      <p:font typeface="Asap" charset="1" panose="020F0504030202060203"/>
      <p:regular r:id="rId23"/>
    </p:embeddedFont>
    <p:embeddedFont>
      <p:font typeface="Asap Bold" charset="1" panose="020F0804030202060203"/>
      <p:regular r:id="rId24"/>
    </p:embeddedFont>
    <p:embeddedFont>
      <p:font typeface="Asap Italics" charset="1" panose="020F05040302020D0203"/>
      <p:regular r:id="rId25"/>
    </p:embeddedFont>
    <p:embeddedFont>
      <p:font typeface="Asap Bold Italics" charset="1" panose="020F08040302020D0203"/>
      <p:regular r:id="rId26"/>
    </p:embeddedFont>
    <p:embeddedFont>
      <p:font typeface="Asap Medium" charset="1" panose="020F0604030202060203"/>
      <p:regular r:id="rId27"/>
    </p:embeddedFont>
    <p:embeddedFont>
      <p:font typeface="Asap Medium Italics" charset="1" panose="020F06040302020D0203"/>
      <p:regular r:id="rId28"/>
    </p:embeddedFont>
    <p:embeddedFont>
      <p:font typeface="Asap Semi-Bold" charset="1" panose="020F0704030202060203"/>
      <p:regular r:id="rId29"/>
    </p:embeddedFont>
    <p:embeddedFont>
      <p:font typeface="Asap Semi-Bold Italics" charset="1" panose="020F07040302020D0203"/>
      <p:regular r:id="rId30"/>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no"?><Relationships xmlns="http://schemas.openxmlformats.org/package/2006/relationships"><Relationship Id="rId1" Target="slideMasters/slideMaster1.xml" Type="http://schemas.openxmlformats.org/officeDocument/2006/relationships/slideMaster"/><Relationship Id="rId10" Target="fonts/font10.fntdata" Type="http://schemas.openxmlformats.org/officeDocument/2006/relationships/font"/><Relationship Id="rId11" Target="fonts/font11.fntdata" Type="http://schemas.openxmlformats.org/officeDocument/2006/relationships/font"/><Relationship Id="rId12" Target="fonts/font12.fntdata" Type="http://schemas.openxmlformats.org/officeDocument/2006/relationships/font"/><Relationship Id="rId13" Target="fonts/font13.fntdata" Type="http://schemas.openxmlformats.org/officeDocument/2006/relationships/font"/><Relationship Id="rId14" Target="fonts/font14.fntdata" Type="http://schemas.openxmlformats.org/officeDocument/2006/relationships/font"/><Relationship Id="rId15" Target="fonts/font15.fntdata" Type="http://schemas.openxmlformats.org/officeDocument/2006/relationships/font"/><Relationship Id="rId16" Target="fonts/font16.fntdata" Type="http://schemas.openxmlformats.org/officeDocument/2006/relationships/font"/><Relationship Id="rId17" Target="fonts/font17.fntdata" Type="http://schemas.openxmlformats.org/officeDocument/2006/relationships/font"/><Relationship Id="rId18" Target="fonts/font18.fntdata" Type="http://schemas.openxmlformats.org/officeDocument/2006/relationships/font"/><Relationship Id="rId19" Target="fonts/font19.fntdata" Type="http://schemas.openxmlformats.org/officeDocument/2006/relationships/font"/><Relationship Id="rId2" Target="presProps.xml" Type="http://schemas.openxmlformats.org/officeDocument/2006/relationships/presProps"/><Relationship Id="rId20" Target="fonts/font20.fntdata" Type="http://schemas.openxmlformats.org/officeDocument/2006/relationships/font"/><Relationship Id="rId21" Target="fonts/font21.fntdata" Type="http://schemas.openxmlformats.org/officeDocument/2006/relationships/font"/><Relationship Id="rId22" Target="fonts/font22.fntdata" Type="http://schemas.openxmlformats.org/officeDocument/2006/relationships/font"/><Relationship Id="rId23" Target="fonts/font23.fntdata" Type="http://schemas.openxmlformats.org/officeDocument/2006/relationships/font"/><Relationship Id="rId24" Target="fonts/font24.fntdata" Type="http://schemas.openxmlformats.org/officeDocument/2006/relationships/font"/><Relationship Id="rId25" Target="fonts/font25.fntdata" Type="http://schemas.openxmlformats.org/officeDocument/2006/relationships/font"/><Relationship Id="rId26" Target="fonts/font26.fntdata" Type="http://schemas.openxmlformats.org/officeDocument/2006/relationships/font"/><Relationship Id="rId27" Target="fonts/font27.fntdata" Type="http://schemas.openxmlformats.org/officeDocument/2006/relationships/font"/><Relationship Id="rId28" Target="fonts/font28.fntdata" Type="http://schemas.openxmlformats.org/officeDocument/2006/relationships/font"/><Relationship Id="rId29" Target="fonts/font29.fntdata" Type="http://schemas.openxmlformats.org/officeDocument/2006/relationships/font"/><Relationship Id="rId3" Target="viewProps.xml" Type="http://schemas.openxmlformats.org/officeDocument/2006/relationships/viewProps"/><Relationship Id="rId30" Target="fonts/font30.fntdata" Type="http://schemas.openxmlformats.org/officeDocument/2006/relationships/font"/><Relationship Id="rId31" Target="slides/slide1.xml" Type="http://schemas.openxmlformats.org/officeDocument/2006/relationships/slide"/><Relationship Id="rId32" Target="slides/slide2.xml" Type="http://schemas.openxmlformats.org/officeDocument/2006/relationships/slide"/><Relationship Id="rId33" Target="slides/slide3.xml" Type="http://schemas.openxmlformats.org/officeDocument/2006/relationships/slide"/><Relationship Id="rId34" Target="slides/slide4.xml" Type="http://schemas.openxmlformats.org/officeDocument/2006/relationships/slide"/><Relationship Id="rId35" Target="slides/slide5.xml" Type="http://schemas.openxmlformats.org/officeDocument/2006/relationships/slide"/><Relationship Id="rId36" Target="slides/slide6.xml" Type="http://schemas.openxmlformats.org/officeDocument/2006/relationships/slide"/><Relationship Id="rId37" Target="slides/slide7.xml" Type="http://schemas.openxmlformats.org/officeDocument/2006/relationships/slide"/><Relationship Id="rId38" Target="slides/slide8.xml" Type="http://schemas.openxmlformats.org/officeDocument/2006/relationships/slide"/><Relationship Id="rId39" Target="slides/slide9.xml" Type="http://schemas.openxmlformats.org/officeDocument/2006/relationships/slide"/><Relationship Id="rId4" Target="theme/theme1.xml" Type="http://schemas.openxmlformats.org/officeDocument/2006/relationships/theme"/><Relationship Id="rId40" Target="slides/slide10.xml" Type="http://schemas.openxmlformats.org/officeDocument/2006/relationships/slide"/><Relationship Id="rId41" Target="slides/slide11.xml" Type="http://schemas.openxmlformats.org/officeDocument/2006/relationships/slide"/><Relationship Id="rId42" Target="slides/slide12.xml" Type="http://schemas.openxmlformats.org/officeDocument/2006/relationships/slide"/><Relationship Id="rId43" Target="slides/slide13.xml" Type="http://schemas.openxmlformats.org/officeDocument/2006/relationships/slide"/><Relationship Id="rId44" Target="slides/slide14.xml" Type="http://schemas.openxmlformats.org/officeDocument/2006/relationships/slide"/><Relationship Id="rId45" Target="slides/slide15.xml" Type="http://schemas.openxmlformats.org/officeDocument/2006/relationships/slide"/><Relationship Id="rId46" Target="slides/slide16.xml" Type="http://schemas.openxmlformats.org/officeDocument/2006/relationships/slide"/><Relationship Id="rId47" Target="slides/slide17.xml" Type="http://schemas.openxmlformats.org/officeDocument/2006/relationships/slide"/><Relationship Id="rId48" Target="slides/slide18.xml" Type="http://schemas.openxmlformats.org/officeDocument/2006/relationships/slide"/><Relationship Id="rId49" Target="slides/slide19.xml" Type="http://schemas.openxmlformats.org/officeDocument/2006/relationships/slide"/><Relationship Id="rId5" Target="tableStyles.xml" Type="http://schemas.openxmlformats.org/officeDocument/2006/relationships/tableStyles"/><Relationship Id="rId50" Target="slides/slide20.xml" Type="http://schemas.openxmlformats.org/officeDocument/2006/relationships/slide"/><Relationship Id="rId51" Target="slides/slide21.xml" Type="http://schemas.openxmlformats.org/officeDocument/2006/relationships/slide"/><Relationship Id="rId6" Target="fonts/font6.fntdata" Type="http://schemas.openxmlformats.org/officeDocument/2006/relationships/font"/><Relationship Id="rId7" Target="fonts/font7.fntdata" Type="http://schemas.openxmlformats.org/officeDocument/2006/relationships/font"/><Relationship Id="rId8" Target="fonts/font8.fntdata" Type="http://schemas.openxmlformats.org/officeDocument/2006/relationships/font"/><Relationship Id="rId9" Target="fonts/font9.fntdata" Type="http://schemas.openxmlformats.org/officeDocument/2006/relationships/font"/></Relationships>
</file>

<file path=ppt/slideLayouts/_rels/slideLayout1.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10.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11.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2.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3.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4.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5.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6.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7.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8.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9.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no"?><Relationships xmlns="http://schemas.openxmlformats.org/package/2006/relationships"><Relationship Id="rId1" Target="../slideLayouts/slideLayout1.xml" Type="http://schemas.openxmlformats.org/officeDocument/2006/relationships/slideLayout"/><Relationship Id="rId10" Target="../slideLayouts/slideLayout10.xml" Type="http://schemas.openxmlformats.org/officeDocument/2006/relationships/slideLayout"/><Relationship Id="rId11" Target="../slideLayouts/slideLayout11.xml" Type="http://schemas.openxmlformats.org/officeDocument/2006/relationships/slideLayout"/><Relationship Id="rId12" Target="../theme/theme1.xml" Type="http://schemas.openxmlformats.org/officeDocument/2006/relationships/theme"/><Relationship Id="rId2" Target="../slideLayouts/slideLayout2.xml" Type="http://schemas.openxmlformats.org/officeDocument/2006/relationships/slideLayout"/><Relationship Id="rId3" Target="../slideLayouts/slideLayout3.xml" Type="http://schemas.openxmlformats.org/officeDocument/2006/relationships/slideLayout"/><Relationship Id="rId4" Target="../slideLayouts/slideLayout4.xml" Type="http://schemas.openxmlformats.org/officeDocument/2006/relationships/slideLayout"/><Relationship Id="rId5" Target="../slideLayouts/slideLayout5.xml" Type="http://schemas.openxmlformats.org/officeDocument/2006/relationships/slideLayout"/><Relationship Id="rId6" Target="../slideLayouts/slideLayout6.xml" Type="http://schemas.openxmlformats.org/officeDocument/2006/relationships/slideLayout"/><Relationship Id="rId7" Target="../slideLayouts/slideLayout7.xml" Type="http://schemas.openxmlformats.org/officeDocument/2006/relationships/slideLayout"/><Relationship Id="rId8" Target="../slideLayouts/slideLayout8.xml" Type="http://schemas.openxmlformats.org/officeDocument/2006/relationships/slideLayout"/><Relationship Id="rId9" Target="../slideLayouts/slideLayout9.xml" Type="http://schemas.openxmlformats.org/officeDocument/2006/relationships/slideLayout"/></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no"?><Relationships xmlns="http://schemas.openxmlformats.org/package/2006/relationships"><Relationship Id="rId1" Target="../slideLayouts/slideLayout7.xml" Type="http://schemas.openxmlformats.org/officeDocument/2006/relationships/slideLayout"/><Relationship Id="rId10" Target="../media/image9.png" Type="http://schemas.openxmlformats.org/officeDocument/2006/relationships/image"/><Relationship Id="rId2" Target="../media/image1.jpeg" Type="http://schemas.openxmlformats.org/officeDocument/2006/relationships/image"/><Relationship Id="rId3" Target="../media/image2.png" Type="http://schemas.openxmlformats.org/officeDocument/2006/relationships/image"/><Relationship Id="rId4" Target="../media/image3.svg" Type="http://schemas.openxmlformats.org/officeDocument/2006/relationships/image"/><Relationship Id="rId5" Target="../media/image4.png" Type="http://schemas.openxmlformats.org/officeDocument/2006/relationships/image"/><Relationship Id="rId6" Target="../media/image5.png" Type="http://schemas.openxmlformats.org/officeDocument/2006/relationships/image"/><Relationship Id="rId7" Target="../media/image6.svg" Type="http://schemas.openxmlformats.org/officeDocument/2006/relationships/image"/><Relationship Id="rId8" Target="../media/image7.png" Type="http://schemas.openxmlformats.org/officeDocument/2006/relationships/image"/><Relationship Id="rId9" Target="../media/image8.png" Type="http://schemas.openxmlformats.org/officeDocument/2006/relationships/image"/></Relationships>
</file>

<file path=ppt/slides/_rels/slide10.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5.png" Type="http://schemas.openxmlformats.org/officeDocument/2006/relationships/image"/><Relationship Id="rId3" Target="../media/image6.svg" Type="http://schemas.openxmlformats.org/officeDocument/2006/relationships/image"/><Relationship Id="rId4" Target="../media/image8.png" Type="http://schemas.openxmlformats.org/officeDocument/2006/relationships/image"/><Relationship Id="rId5" Target="../media/image7.png" Type="http://schemas.openxmlformats.org/officeDocument/2006/relationships/image"/><Relationship Id="rId6" Target="../media/image9.png" Type="http://schemas.openxmlformats.org/officeDocument/2006/relationships/image"/></Relationships>
</file>

<file path=ppt/slides/_rels/slide11.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5.png" Type="http://schemas.openxmlformats.org/officeDocument/2006/relationships/image"/><Relationship Id="rId3" Target="../media/image6.svg" Type="http://schemas.openxmlformats.org/officeDocument/2006/relationships/image"/><Relationship Id="rId4" Target="../media/image11.png" Type="http://schemas.openxmlformats.org/officeDocument/2006/relationships/image"/><Relationship Id="rId5" Target="../media/image12.svg" Type="http://schemas.openxmlformats.org/officeDocument/2006/relationships/image"/><Relationship Id="rId6" Target="../media/image9.png" Type="http://schemas.openxmlformats.org/officeDocument/2006/relationships/image"/><Relationship Id="rId7" Target="../media/image8.png" Type="http://schemas.openxmlformats.org/officeDocument/2006/relationships/image"/><Relationship Id="rId8" Target="../media/image7.png" Type="http://schemas.openxmlformats.org/officeDocument/2006/relationships/image"/></Relationships>
</file>

<file path=ppt/slides/_rels/slide12.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5.png" Type="http://schemas.openxmlformats.org/officeDocument/2006/relationships/image"/><Relationship Id="rId3" Target="../media/image6.svg" Type="http://schemas.openxmlformats.org/officeDocument/2006/relationships/image"/><Relationship Id="rId4" Target="../media/image9.png" Type="http://schemas.openxmlformats.org/officeDocument/2006/relationships/image"/><Relationship Id="rId5" Target="../media/image8.png" Type="http://schemas.openxmlformats.org/officeDocument/2006/relationships/image"/><Relationship Id="rId6" Target="../media/image7.png" Type="http://schemas.openxmlformats.org/officeDocument/2006/relationships/image"/></Relationships>
</file>

<file path=ppt/slides/_rels/slide13.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5.png" Type="http://schemas.openxmlformats.org/officeDocument/2006/relationships/image"/><Relationship Id="rId3" Target="../media/image6.svg" Type="http://schemas.openxmlformats.org/officeDocument/2006/relationships/image"/><Relationship Id="rId4" Target="../media/image9.png" Type="http://schemas.openxmlformats.org/officeDocument/2006/relationships/image"/><Relationship Id="rId5" Target="../media/image8.png" Type="http://schemas.openxmlformats.org/officeDocument/2006/relationships/image"/><Relationship Id="rId6" Target="../media/image7.png" Type="http://schemas.openxmlformats.org/officeDocument/2006/relationships/image"/></Relationships>
</file>

<file path=ppt/slides/_rels/slide14.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5.png" Type="http://schemas.openxmlformats.org/officeDocument/2006/relationships/image"/><Relationship Id="rId3" Target="../media/image6.svg" Type="http://schemas.openxmlformats.org/officeDocument/2006/relationships/image"/><Relationship Id="rId4" Target="../media/image9.png" Type="http://schemas.openxmlformats.org/officeDocument/2006/relationships/image"/><Relationship Id="rId5" Target="../media/image8.png" Type="http://schemas.openxmlformats.org/officeDocument/2006/relationships/image"/><Relationship Id="rId6" Target="../media/image7.png" Type="http://schemas.openxmlformats.org/officeDocument/2006/relationships/image"/></Relationships>
</file>

<file path=ppt/slides/_rels/slide15.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5.png" Type="http://schemas.openxmlformats.org/officeDocument/2006/relationships/image"/><Relationship Id="rId3" Target="../media/image6.svg" Type="http://schemas.openxmlformats.org/officeDocument/2006/relationships/image"/><Relationship Id="rId4" Target="../media/image9.png" Type="http://schemas.openxmlformats.org/officeDocument/2006/relationships/image"/><Relationship Id="rId5" Target="../media/image8.png" Type="http://schemas.openxmlformats.org/officeDocument/2006/relationships/image"/><Relationship Id="rId6" Target="../media/image7.png" Type="http://schemas.openxmlformats.org/officeDocument/2006/relationships/image"/></Relationships>
</file>

<file path=ppt/slides/_rels/slide16.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5.png" Type="http://schemas.openxmlformats.org/officeDocument/2006/relationships/image"/><Relationship Id="rId3" Target="../media/image6.svg" Type="http://schemas.openxmlformats.org/officeDocument/2006/relationships/image"/><Relationship Id="rId4" Target="../media/image9.png" Type="http://schemas.openxmlformats.org/officeDocument/2006/relationships/image"/><Relationship Id="rId5" Target="../media/image8.png" Type="http://schemas.openxmlformats.org/officeDocument/2006/relationships/image"/><Relationship Id="rId6" Target="../media/image7.png" Type="http://schemas.openxmlformats.org/officeDocument/2006/relationships/image"/></Relationships>
</file>

<file path=ppt/slides/_rels/slide17.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5.png" Type="http://schemas.openxmlformats.org/officeDocument/2006/relationships/image"/><Relationship Id="rId3" Target="../media/image6.svg" Type="http://schemas.openxmlformats.org/officeDocument/2006/relationships/image"/><Relationship Id="rId4" Target="../media/image13.png" Type="http://schemas.openxmlformats.org/officeDocument/2006/relationships/image"/><Relationship Id="rId5" Target="../media/image9.png" Type="http://schemas.openxmlformats.org/officeDocument/2006/relationships/image"/><Relationship Id="rId6" Target="../media/image8.png" Type="http://schemas.openxmlformats.org/officeDocument/2006/relationships/image"/><Relationship Id="rId7" Target="../media/image7.png" Type="http://schemas.openxmlformats.org/officeDocument/2006/relationships/image"/></Relationships>
</file>

<file path=ppt/slides/_rels/slide18.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5.png" Type="http://schemas.openxmlformats.org/officeDocument/2006/relationships/image"/><Relationship Id="rId3" Target="../media/image6.svg" Type="http://schemas.openxmlformats.org/officeDocument/2006/relationships/image"/><Relationship Id="rId4" Target="../media/image14.png" Type="http://schemas.openxmlformats.org/officeDocument/2006/relationships/image"/><Relationship Id="rId5" Target="../media/image9.png" Type="http://schemas.openxmlformats.org/officeDocument/2006/relationships/image"/><Relationship Id="rId6" Target="../media/image8.png" Type="http://schemas.openxmlformats.org/officeDocument/2006/relationships/image"/><Relationship Id="rId7" Target="../media/image7.png" Type="http://schemas.openxmlformats.org/officeDocument/2006/relationships/image"/></Relationships>
</file>

<file path=ppt/slides/_rels/slide19.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5.png" Type="http://schemas.openxmlformats.org/officeDocument/2006/relationships/image"/><Relationship Id="rId3" Target="../media/image6.svg" Type="http://schemas.openxmlformats.org/officeDocument/2006/relationships/image"/><Relationship Id="rId4" Target="../media/image15.png" Type="http://schemas.openxmlformats.org/officeDocument/2006/relationships/image"/><Relationship Id="rId5" Target="../media/image9.png" Type="http://schemas.openxmlformats.org/officeDocument/2006/relationships/image"/><Relationship Id="rId6" Target="../media/image8.png" Type="http://schemas.openxmlformats.org/officeDocument/2006/relationships/image"/><Relationship Id="rId7" Target="../media/image7.png" Type="http://schemas.openxmlformats.org/officeDocument/2006/relationships/image"/></Relationships>
</file>

<file path=ppt/slides/_rels/slide2.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5.png" Type="http://schemas.openxmlformats.org/officeDocument/2006/relationships/image"/><Relationship Id="rId3" Target="../media/image6.svg" Type="http://schemas.openxmlformats.org/officeDocument/2006/relationships/image"/><Relationship Id="rId4" Target="../media/image8.png" Type="http://schemas.openxmlformats.org/officeDocument/2006/relationships/image"/><Relationship Id="rId5" Target="../media/image7.png" Type="http://schemas.openxmlformats.org/officeDocument/2006/relationships/image"/><Relationship Id="rId6" Target="../media/image9.png" Type="http://schemas.openxmlformats.org/officeDocument/2006/relationships/image"/><Relationship Id="rId7" Target="../media/image1.jpeg" Type="http://schemas.openxmlformats.org/officeDocument/2006/relationships/image"/></Relationships>
</file>

<file path=ppt/slides/_rels/slide20.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5.png" Type="http://schemas.openxmlformats.org/officeDocument/2006/relationships/image"/><Relationship Id="rId3" Target="../media/image6.svg" Type="http://schemas.openxmlformats.org/officeDocument/2006/relationships/image"/><Relationship Id="rId4" Target="../media/image16.png" Type="http://schemas.openxmlformats.org/officeDocument/2006/relationships/image"/><Relationship Id="rId5" Target="../media/image9.png" Type="http://schemas.openxmlformats.org/officeDocument/2006/relationships/image"/><Relationship Id="rId6" Target="../media/image8.png" Type="http://schemas.openxmlformats.org/officeDocument/2006/relationships/image"/><Relationship Id="rId7" Target="../media/image7.png" Type="http://schemas.openxmlformats.org/officeDocument/2006/relationships/image"/></Relationships>
</file>

<file path=ppt/slides/_rels/slide21.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9.png" Type="http://schemas.openxmlformats.org/officeDocument/2006/relationships/image"/><Relationship Id="rId3" Target="../media/image8.png" Type="http://schemas.openxmlformats.org/officeDocument/2006/relationships/image"/><Relationship Id="rId4" Target="../media/image7.png" Type="http://schemas.openxmlformats.org/officeDocument/2006/relationships/image"/></Relationships>
</file>

<file path=ppt/slides/_rels/slide3.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5.png" Type="http://schemas.openxmlformats.org/officeDocument/2006/relationships/image"/><Relationship Id="rId3" Target="../media/image6.svg" Type="http://schemas.openxmlformats.org/officeDocument/2006/relationships/image"/><Relationship Id="rId4" Target="../media/image8.png" Type="http://schemas.openxmlformats.org/officeDocument/2006/relationships/image"/><Relationship Id="rId5" Target="../media/image7.png" Type="http://schemas.openxmlformats.org/officeDocument/2006/relationships/image"/><Relationship Id="rId6" Target="../media/image9.png" Type="http://schemas.openxmlformats.org/officeDocument/2006/relationships/image"/><Relationship Id="rId7" Target="../media/image10.jpeg" Type="http://schemas.openxmlformats.org/officeDocument/2006/relationships/image"/></Relationships>
</file>

<file path=ppt/slides/_rels/slide4.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5.png" Type="http://schemas.openxmlformats.org/officeDocument/2006/relationships/image"/><Relationship Id="rId3" Target="../media/image6.svg" Type="http://schemas.openxmlformats.org/officeDocument/2006/relationships/image"/><Relationship Id="rId4" Target="../media/image9.png" Type="http://schemas.openxmlformats.org/officeDocument/2006/relationships/image"/><Relationship Id="rId5" Target="../media/image8.png" Type="http://schemas.openxmlformats.org/officeDocument/2006/relationships/image"/><Relationship Id="rId6" Target="../media/image7.png" Type="http://schemas.openxmlformats.org/officeDocument/2006/relationships/image"/></Relationships>
</file>

<file path=ppt/slides/_rels/slide5.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5.png" Type="http://schemas.openxmlformats.org/officeDocument/2006/relationships/image"/><Relationship Id="rId3" Target="../media/image6.svg" Type="http://schemas.openxmlformats.org/officeDocument/2006/relationships/image"/><Relationship Id="rId4" Target="../media/image9.png" Type="http://schemas.openxmlformats.org/officeDocument/2006/relationships/image"/><Relationship Id="rId5" Target="../media/image8.png" Type="http://schemas.openxmlformats.org/officeDocument/2006/relationships/image"/><Relationship Id="rId6" Target="../media/image7.png" Type="http://schemas.openxmlformats.org/officeDocument/2006/relationships/image"/></Relationships>
</file>

<file path=ppt/slides/_rels/slide6.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5.png" Type="http://schemas.openxmlformats.org/officeDocument/2006/relationships/image"/><Relationship Id="rId3" Target="../media/image6.svg" Type="http://schemas.openxmlformats.org/officeDocument/2006/relationships/image"/><Relationship Id="rId4" Target="../media/image9.png" Type="http://schemas.openxmlformats.org/officeDocument/2006/relationships/image"/><Relationship Id="rId5" Target="../media/image8.png" Type="http://schemas.openxmlformats.org/officeDocument/2006/relationships/image"/><Relationship Id="rId6" Target="../media/image7.png" Type="http://schemas.openxmlformats.org/officeDocument/2006/relationships/image"/></Relationships>
</file>

<file path=ppt/slides/_rels/slide7.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5.png" Type="http://schemas.openxmlformats.org/officeDocument/2006/relationships/image"/><Relationship Id="rId3" Target="../media/image6.svg" Type="http://schemas.openxmlformats.org/officeDocument/2006/relationships/image"/><Relationship Id="rId4" Target="../media/image9.png" Type="http://schemas.openxmlformats.org/officeDocument/2006/relationships/image"/><Relationship Id="rId5" Target="../media/image8.png" Type="http://schemas.openxmlformats.org/officeDocument/2006/relationships/image"/><Relationship Id="rId6" Target="../media/image7.png" Type="http://schemas.openxmlformats.org/officeDocument/2006/relationships/image"/></Relationships>
</file>

<file path=ppt/slides/_rels/slide8.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5.png" Type="http://schemas.openxmlformats.org/officeDocument/2006/relationships/image"/><Relationship Id="rId3" Target="../media/image6.svg" Type="http://schemas.openxmlformats.org/officeDocument/2006/relationships/image"/><Relationship Id="rId4" Target="../media/image9.png" Type="http://schemas.openxmlformats.org/officeDocument/2006/relationships/image"/><Relationship Id="rId5" Target="../media/image8.png" Type="http://schemas.openxmlformats.org/officeDocument/2006/relationships/image"/><Relationship Id="rId6" Target="../media/image7.png" Type="http://schemas.openxmlformats.org/officeDocument/2006/relationships/image"/></Relationships>
</file>

<file path=ppt/slides/_rels/slide9.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5.png" Type="http://schemas.openxmlformats.org/officeDocument/2006/relationships/image"/><Relationship Id="rId3" Target="../media/image6.svg" Type="http://schemas.openxmlformats.org/officeDocument/2006/relationships/image"/><Relationship Id="rId4" Target="../media/image9.png" Type="http://schemas.openxmlformats.org/officeDocument/2006/relationships/image"/><Relationship Id="rId5" Target="../media/image8.png" Type="http://schemas.openxmlformats.org/officeDocument/2006/relationships/image"/><Relationship Id="rId6" Target="../media/image7.png" Type="http://schemas.openxmlformats.org/officeDocument/2006/relationships/image"/></Relationships>
</file>

<file path=ppt/slides/slide1.xml><?xml version="1.0" encoding="utf-8"?>
<p:sld xmlns:p="http://schemas.openxmlformats.org/presentationml/2006/main" xmlns:a="http://schemas.openxmlformats.org/drawingml/2006/main" xmlns:r="http://schemas.openxmlformats.org/officeDocument/2006/relationships">
  <p:cSld>
    <p:bg>
      <p:bgPr>
        <a:solidFill>
          <a:srgbClr val="ECF0F3"/>
        </a:solidFill>
      </p:bgPr>
    </p:bg>
    <p:spTree>
      <p:nvGrpSpPr>
        <p:cNvPr id="1" name=""/>
        <p:cNvGrpSpPr/>
        <p:nvPr/>
      </p:nvGrpSpPr>
      <p:grpSpPr>
        <a:xfrm>
          <a:off x="0" y="0"/>
          <a:ext cx="0" cy="0"/>
          <a:chOff x="0" y="0"/>
          <a:chExt cx="0" cy="0"/>
        </a:xfrm>
      </p:grpSpPr>
      <p:grpSp>
        <p:nvGrpSpPr>
          <p:cNvPr name="Group 2" id="2"/>
          <p:cNvGrpSpPr/>
          <p:nvPr/>
        </p:nvGrpSpPr>
        <p:grpSpPr>
          <a:xfrm rot="0">
            <a:off x="0" y="1279328"/>
            <a:ext cx="8872143" cy="9007672"/>
            <a:chOff x="0" y="0"/>
            <a:chExt cx="11829524" cy="12010229"/>
          </a:xfrm>
        </p:grpSpPr>
        <p:pic>
          <p:nvPicPr>
            <p:cNvPr name="Picture 3" id="3"/>
            <p:cNvPicPr>
              <a:picLocks noChangeAspect="true"/>
            </p:cNvPicPr>
            <p:nvPr/>
          </p:nvPicPr>
          <p:blipFill>
            <a:blip r:embed="rId2"/>
            <a:srcRect l="0" t="0" r="34336" b="0"/>
            <a:stretch>
              <a:fillRect/>
            </a:stretch>
          </p:blipFill>
          <p:spPr>
            <a:xfrm flipH="false" flipV="false">
              <a:off x="0" y="0"/>
              <a:ext cx="11829524" cy="12010229"/>
            </a:xfrm>
            <a:prstGeom prst="rect">
              <a:avLst/>
            </a:prstGeom>
          </p:spPr>
        </p:pic>
      </p:grpSp>
      <p:sp>
        <p:nvSpPr>
          <p:cNvPr name="Freeform 4" id="4"/>
          <p:cNvSpPr/>
          <p:nvPr/>
        </p:nvSpPr>
        <p:spPr>
          <a:xfrm flipH="false" flipV="false" rot="5400000">
            <a:off x="0" y="262202"/>
            <a:ext cx="8872143" cy="8872143"/>
          </a:xfrm>
          <a:custGeom>
            <a:avLst/>
            <a:gdLst/>
            <a:ahLst/>
            <a:cxnLst/>
            <a:rect r="r" b="b" t="t" l="l"/>
            <a:pathLst>
              <a:path h="8872143" w="8872143">
                <a:moveTo>
                  <a:pt x="0" y="0"/>
                </a:moveTo>
                <a:lnTo>
                  <a:pt x="8872143" y="0"/>
                </a:lnTo>
                <a:lnTo>
                  <a:pt x="8872143" y="8872143"/>
                </a:lnTo>
                <a:lnTo>
                  <a:pt x="0" y="8872143"/>
                </a:lnTo>
                <a:lnTo>
                  <a:pt x="0" y="0"/>
                </a:lnTo>
                <a:close/>
              </a:path>
            </a:pathLst>
          </a:custGeom>
          <a:blipFill>
            <a:blip r:embed="rId3">
              <a:alphaModFix amt="44999"/>
              <a:extLst>
                <a:ext uri="{96DAC541-7B7A-43D3-8B79-37D633B846F1}">
                  <asvg:svgBlip xmlns:asvg="http://schemas.microsoft.com/office/drawing/2016/SVG/main" r:embed="rId4"/>
                </a:ext>
              </a:extLst>
            </a:blip>
            <a:stretch>
              <a:fillRect l="0" t="0" r="0" b="0"/>
            </a:stretch>
          </a:blipFill>
        </p:spPr>
      </p:sp>
      <p:sp>
        <p:nvSpPr>
          <p:cNvPr name="AutoShape 5" id="5"/>
          <p:cNvSpPr/>
          <p:nvPr/>
        </p:nvSpPr>
        <p:spPr>
          <a:xfrm rot="0">
            <a:off x="0" y="0"/>
            <a:ext cx="18288000" cy="1502036"/>
          </a:xfrm>
          <a:prstGeom prst="rect">
            <a:avLst/>
          </a:prstGeom>
          <a:solidFill>
            <a:srgbClr val="222222"/>
          </a:solidFill>
        </p:spPr>
      </p:sp>
      <p:sp>
        <p:nvSpPr>
          <p:cNvPr name="AutoShape 6" id="6"/>
          <p:cNvSpPr/>
          <p:nvPr/>
        </p:nvSpPr>
        <p:spPr>
          <a:xfrm rot="0">
            <a:off x="7806651" y="2648128"/>
            <a:ext cx="8060096" cy="4084576"/>
          </a:xfrm>
          <a:prstGeom prst="rect">
            <a:avLst/>
          </a:prstGeom>
          <a:solidFill>
            <a:srgbClr val="FCC200"/>
          </a:solidFill>
        </p:spPr>
      </p:sp>
      <p:sp>
        <p:nvSpPr>
          <p:cNvPr name="Freeform 7" id="7"/>
          <p:cNvSpPr/>
          <p:nvPr/>
        </p:nvSpPr>
        <p:spPr>
          <a:xfrm flipH="false" flipV="false" rot="0">
            <a:off x="9451674" y="7013006"/>
            <a:ext cx="5236837" cy="2245294"/>
          </a:xfrm>
          <a:custGeom>
            <a:avLst/>
            <a:gdLst/>
            <a:ahLst/>
            <a:cxnLst/>
            <a:rect r="r" b="b" t="t" l="l"/>
            <a:pathLst>
              <a:path h="2245294" w="5236837">
                <a:moveTo>
                  <a:pt x="0" y="0"/>
                </a:moveTo>
                <a:lnTo>
                  <a:pt x="5236836" y="0"/>
                </a:lnTo>
                <a:lnTo>
                  <a:pt x="5236836" y="2245294"/>
                </a:lnTo>
                <a:lnTo>
                  <a:pt x="0" y="2245294"/>
                </a:lnTo>
                <a:lnTo>
                  <a:pt x="0" y="0"/>
                </a:lnTo>
                <a:close/>
              </a:path>
            </a:pathLst>
          </a:custGeom>
          <a:blipFill>
            <a:blip r:embed="rId5"/>
            <a:stretch>
              <a:fillRect l="0" t="0" r="0" b="0"/>
            </a:stretch>
          </a:blipFill>
        </p:spPr>
      </p:sp>
      <p:sp>
        <p:nvSpPr>
          <p:cNvPr name="Freeform 8" id="8"/>
          <p:cNvSpPr/>
          <p:nvPr/>
        </p:nvSpPr>
        <p:spPr>
          <a:xfrm flipH="true" flipV="false" rot="0">
            <a:off x="13386729" y="7906565"/>
            <a:ext cx="292782" cy="485946"/>
          </a:xfrm>
          <a:custGeom>
            <a:avLst/>
            <a:gdLst/>
            <a:ahLst/>
            <a:cxnLst/>
            <a:rect r="r" b="b" t="t" l="l"/>
            <a:pathLst>
              <a:path h="485946" w="292782">
                <a:moveTo>
                  <a:pt x="292782" y="0"/>
                </a:moveTo>
                <a:lnTo>
                  <a:pt x="0" y="0"/>
                </a:lnTo>
                <a:lnTo>
                  <a:pt x="0" y="485946"/>
                </a:lnTo>
                <a:lnTo>
                  <a:pt x="292782" y="485946"/>
                </a:lnTo>
                <a:lnTo>
                  <a:pt x="292782"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Freeform 9" id="9"/>
          <p:cNvSpPr/>
          <p:nvPr/>
        </p:nvSpPr>
        <p:spPr>
          <a:xfrm flipH="false" flipV="false" rot="0">
            <a:off x="-83719" y="305492"/>
            <a:ext cx="8955862" cy="973836"/>
          </a:xfrm>
          <a:custGeom>
            <a:avLst/>
            <a:gdLst/>
            <a:ahLst/>
            <a:cxnLst/>
            <a:rect r="r" b="b" t="t" l="l"/>
            <a:pathLst>
              <a:path h="973836" w="8955862">
                <a:moveTo>
                  <a:pt x="0" y="0"/>
                </a:moveTo>
                <a:lnTo>
                  <a:pt x="8955862" y="0"/>
                </a:lnTo>
                <a:lnTo>
                  <a:pt x="8955862" y="973836"/>
                </a:lnTo>
                <a:lnTo>
                  <a:pt x="0" y="973836"/>
                </a:lnTo>
                <a:lnTo>
                  <a:pt x="0" y="0"/>
                </a:lnTo>
                <a:close/>
              </a:path>
            </a:pathLst>
          </a:custGeom>
          <a:blipFill>
            <a:blip r:embed="rId8"/>
            <a:stretch>
              <a:fillRect l="-81228" t="0" r="0" b="0"/>
            </a:stretch>
          </a:blipFill>
        </p:spPr>
      </p:sp>
      <p:sp>
        <p:nvSpPr>
          <p:cNvPr name="Freeform 10" id="10"/>
          <p:cNvSpPr/>
          <p:nvPr/>
        </p:nvSpPr>
        <p:spPr>
          <a:xfrm flipH="false" flipV="false" rot="0">
            <a:off x="9003574" y="9258300"/>
            <a:ext cx="16230600" cy="973836"/>
          </a:xfrm>
          <a:custGeom>
            <a:avLst/>
            <a:gdLst/>
            <a:ahLst/>
            <a:cxnLst/>
            <a:rect r="r" b="b" t="t" l="l"/>
            <a:pathLst>
              <a:path h="973836" w="16230600">
                <a:moveTo>
                  <a:pt x="0" y="0"/>
                </a:moveTo>
                <a:lnTo>
                  <a:pt x="16230600" y="0"/>
                </a:lnTo>
                <a:lnTo>
                  <a:pt x="16230600" y="973836"/>
                </a:lnTo>
                <a:lnTo>
                  <a:pt x="0" y="973836"/>
                </a:lnTo>
                <a:lnTo>
                  <a:pt x="0" y="0"/>
                </a:lnTo>
                <a:close/>
              </a:path>
            </a:pathLst>
          </a:custGeom>
          <a:blipFill>
            <a:blip r:embed="rId9"/>
            <a:stretch>
              <a:fillRect l="0" t="0" r="0" b="0"/>
            </a:stretch>
          </a:blipFill>
        </p:spPr>
      </p:sp>
      <p:sp>
        <p:nvSpPr>
          <p:cNvPr name="Freeform 11" id="11"/>
          <p:cNvSpPr/>
          <p:nvPr/>
        </p:nvSpPr>
        <p:spPr>
          <a:xfrm flipH="false" flipV="false" rot="0">
            <a:off x="8665398" y="1129381"/>
            <a:ext cx="228202" cy="299894"/>
          </a:xfrm>
          <a:custGeom>
            <a:avLst/>
            <a:gdLst/>
            <a:ahLst/>
            <a:cxnLst/>
            <a:rect r="r" b="b" t="t" l="l"/>
            <a:pathLst>
              <a:path h="299894" w="228202">
                <a:moveTo>
                  <a:pt x="0" y="0"/>
                </a:moveTo>
                <a:lnTo>
                  <a:pt x="228203" y="0"/>
                </a:lnTo>
                <a:lnTo>
                  <a:pt x="228203" y="299894"/>
                </a:lnTo>
                <a:lnTo>
                  <a:pt x="0" y="299894"/>
                </a:lnTo>
                <a:lnTo>
                  <a:pt x="0" y="0"/>
                </a:lnTo>
                <a:close/>
              </a:path>
            </a:pathLst>
          </a:custGeom>
          <a:blipFill>
            <a:blip r:embed="rId9"/>
            <a:stretch>
              <a:fillRect l="-7012377" t="0" r="0" b="-224726"/>
            </a:stretch>
          </a:blipFill>
        </p:spPr>
      </p:sp>
      <p:sp>
        <p:nvSpPr>
          <p:cNvPr name="Freeform 12" id="12"/>
          <p:cNvSpPr/>
          <p:nvPr/>
        </p:nvSpPr>
        <p:spPr>
          <a:xfrm flipH="false" flipV="false" rot="0">
            <a:off x="3711795" y="719281"/>
            <a:ext cx="228202" cy="299894"/>
          </a:xfrm>
          <a:custGeom>
            <a:avLst/>
            <a:gdLst/>
            <a:ahLst/>
            <a:cxnLst/>
            <a:rect r="r" b="b" t="t" l="l"/>
            <a:pathLst>
              <a:path h="299894" w="228202">
                <a:moveTo>
                  <a:pt x="0" y="0"/>
                </a:moveTo>
                <a:lnTo>
                  <a:pt x="228203" y="0"/>
                </a:lnTo>
                <a:lnTo>
                  <a:pt x="228203" y="299894"/>
                </a:lnTo>
                <a:lnTo>
                  <a:pt x="0" y="299894"/>
                </a:lnTo>
                <a:lnTo>
                  <a:pt x="0" y="0"/>
                </a:lnTo>
                <a:close/>
              </a:path>
            </a:pathLst>
          </a:custGeom>
          <a:blipFill>
            <a:blip r:embed="rId9"/>
            <a:stretch>
              <a:fillRect l="-7012377" t="0" r="0" b="-224726"/>
            </a:stretch>
          </a:blipFill>
        </p:spPr>
      </p:sp>
      <p:sp>
        <p:nvSpPr>
          <p:cNvPr name="Freeform 13" id="13"/>
          <p:cNvSpPr/>
          <p:nvPr/>
        </p:nvSpPr>
        <p:spPr>
          <a:xfrm flipH="false" flipV="false" rot="0">
            <a:off x="2865777" y="290777"/>
            <a:ext cx="228202" cy="299894"/>
          </a:xfrm>
          <a:custGeom>
            <a:avLst/>
            <a:gdLst/>
            <a:ahLst/>
            <a:cxnLst/>
            <a:rect r="r" b="b" t="t" l="l"/>
            <a:pathLst>
              <a:path h="299894" w="228202">
                <a:moveTo>
                  <a:pt x="0" y="0"/>
                </a:moveTo>
                <a:lnTo>
                  <a:pt x="228202" y="0"/>
                </a:lnTo>
                <a:lnTo>
                  <a:pt x="228202" y="299894"/>
                </a:lnTo>
                <a:lnTo>
                  <a:pt x="0" y="299894"/>
                </a:lnTo>
                <a:lnTo>
                  <a:pt x="0" y="0"/>
                </a:lnTo>
                <a:close/>
              </a:path>
            </a:pathLst>
          </a:custGeom>
          <a:blipFill>
            <a:blip r:embed="rId9"/>
            <a:stretch>
              <a:fillRect l="-7012377" t="0" r="0" b="-224726"/>
            </a:stretch>
          </a:blipFill>
        </p:spPr>
      </p:sp>
      <p:sp>
        <p:nvSpPr>
          <p:cNvPr name="Freeform 14" id="14"/>
          <p:cNvSpPr/>
          <p:nvPr/>
        </p:nvSpPr>
        <p:spPr>
          <a:xfrm flipH="false" flipV="false" rot="0">
            <a:off x="16314219" y="4016982"/>
            <a:ext cx="1609311" cy="1126518"/>
          </a:xfrm>
          <a:custGeom>
            <a:avLst/>
            <a:gdLst/>
            <a:ahLst/>
            <a:cxnLst/>
            <a:rect r="r" b="b" t="t" l="l"/>
            <a:pathLst>
              <a:path h="1126518" w="1609311">
                <a:moveTo>
                  <a:pt x="0" y="0"/>
                </a:moveTo>
                <a:lnTo>
                  <a:pt x="1609311" y="0"/>
                </a:lnTo>
                <a:lnTo>
                  <a:pt x="1609311" y="1126518"/>
                </a:lnTo>
                <a:lnTo>
                  <a:pt x="0" y="1126518"/>
                </a:lnTo>
                <a:lnTo>
                  <a:pt x="0" y="0"/>
                </a:lnTo>
                <a:close/>
              </a:path>
            </a:pathLst>
          </a:custGeom>
          <a:blipFill>
            <a:blip r:embed="rId10"/>
            <a:stretch>
              <a:fillRect l="0" t="0" r="0" b="0"/>
            </a:stretch>
          </a:blipFill>
        </p:spPr>
      </p:sp>
      <p:sp>
        <p:nvSpPr>
          <p:cNvPr name="TextBox 15" id="15"/>
          <p:cNvSpPr txBox="true"/>
          <p:nvPr/>
        </p:nvSpPr>
        <p:spPr>
          <a:xfrm rot="0">
            <a:off x="8779499" y="3752480"/>
            <a:ext cx="7660884" cy="2393751"/>
          </a:xfrm>
          <a:prstGeom prst="rect">
            <a:avLst/>
          </a:prstGeom>
        </p:spPr>
        <p:txBody>
          <a:bodyPr anchor="t" rtlCol="false" tIns="0" lIns="0" bIns="0" rIns="0">
            <a:spAutoFit/>
          </a:bodyPr>
          <a:lstStyle/>
          <a:p>
            <a:pPr>
              <a:lnSpc>
                <a:spcPts val="9122"/>
              </a:lnSpc>
            </a:pPr>
            <a:r>
              <a:rPr lang="en-US" sz="9809" spc="-617">
                <a:solidFill>
                  <a:srgbClr val="222222"/>
                </a:solidFill>
                <a:latin typeface="Garet ExtraBold"/>
              </a:rPr>
              <a:t>BUSINESS PLAN</a:t>
            </a:r>
          </a:p>
        </p:txBody>
      </p:sp>
      <p:sp>
        <p:nvSpPr>
          <p:cNvPr name="TextBox 16" id="16"/>
          <p:cNvSpPr txBox="true"/>
          <p:nvPr/>
        </p:nvSpPr>
        <p:spPr>
          <a:xfrm rot="0">
            <a:off x="10229337" y="7812121"/>
            <a:ext cx="2811784" cy="580390"/>
          </a:xfrm>
          <a:prstGeom prst="rect">
            <a:avLst/>
          </a:prstGeom>
        </p:spPr>
        <p:txBody>
          <a:bodyPr anchor="t" rtlCol="false" tIns="0" lIns="0" bIns="0" rIns="0">
            <a:spAutoFit/>
          </a:bodyPr>
          <a:lstStyle/>
          <a:p>
            <a:pPr>
              <a:lnSpc>
                <a:spcPts val="4759"/>
              </a:lnSpc>
              <a:spcBef>
                <a:spcPct val="0"/>
              </a:spcBef>
            </a:pPr>
            <a:r>
              <a:rPr lang="en-US" sz="3399">
                <a:solidFill>
                  <a:srgbClr val="222222"/>
                </a:solidFill>
                <a:latin typeface="Garet"/>
              </a:rPr>
              <a:t>C’est parti !</a:t>
            </a:r>
          </a:p>
        </p:txBody>
      </p:sp>
    </p:spTree>
  </p:cSld>
  <p:clrMapOvr>
    <a:masterClrMapping/>
  </p:clrMapOvr>
</p:sld>
</file>

<file path=ppt/slides/slide10.xml><?xml version="1.0" encoding="utf-8"?>
<p:sld xmlns:p="http://schemas.openxmlformats.org/presentationml/2006/main" xmlns:a="http://schemas.openxmlformats.org/drawingml/2006/main" xmlns:r="http://schemas.openxmlformats.org/officeDocument/2006/relationships">
  <p:cSld>
    <p:bg>
      <p:bgPr>
        <a:solidFill>
          <a:srgbClr val="ECF0F3"/>
        </a:solidFill>
      </p:bgPr>
    </p:bg>
    <p:spTree>
      <p:nvGrpSpPr>
        <p:cNvPr id="1" name=""/>
        <p:cNvGrpSpPr/>
        <p:nvPr/>
      </p:nvGrpSpPr>
      <p:grpSpPr>
        <a:xfrm>
          <a:off x="0" y="0"/>
          <a:ext cx="0" cy="0"/>
          <a:chOff x="0" y="0"/>
          <a:chExt cx="0" cy="0"/>
        </a:xfrm>
      </p:grpSpPr>
      <p:sp>
        <p:nvSpPr>
          <p:cNvPr name="Freeform 2" id="2"/>
          <p:cNvSpPr/>
          <p:nvPr/>
        </p:nvSpPr>
        <p:spPr>
          <a:xfrm flipH="true" flipV="false" rot="0">
            <a:off x="17697472" y="9015327"/>
            <a:ext cx="292782" cy="485946"/>
          </a:xfrm>
          <a:custGeom>
            <a:avLst/>
            <a:gdLst/>
            <a:ahLst/>
            <a:cxnLst/>
            <a:rect r="r" b="b" t="t" l="l"/>
            <a:pathLst>
              <a:path h="485946" w="292782">
                <a:moveTo>
                  <a:pt x="292782" y="0"/>
                </a:moveTo>
                <a:lnTo>
                  <a:pt x="0" y="0"/>
                </a:lnTo>
                <a:lnTo>
                  <a:pt x="0" y="485946"/>
                </a:lnTo>
                <a:lnTo>
                  <a:pt x="292782" y="485946"/>
                </a:lnTo>
                <a:lnTo>
                  <a:pt x="292782"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AutoShape 3" id="3"/>
          <p:cNvSpPr/>
          <p:nvPr/>
        </p:nvSpPr>
        <p:spPr>
          <a:xfrm rot="0">
            <a:off x="0" y="-21346"/>
            <a:ext cx="18288000" cy="1502036"/>
          </a:xfrm>
          <a:prstGeom prst="rect">
            <a:avLst/>
          </a:prstGeom>
          <a:solidFill>
            <a:srgbClr val="222222"/>
          </a:solidFill>
        </p:spPr>
      </p:sp>
      <p:sp>
        <p:nvSpPr>
          <p:cNvPr name="TextBox 4" id="4"/>
          <p:cNvSpPr txBox="true"/>
          <p:nvPr/>
        </p:nvSpPr>
        <p:spPr>
          <a:xfrm rot="0">
            <a:off x="4240942" y="212538"/>
            <a:ext cx="10076927" cy="962660"/>
          </a:xfrm>
          <a:prstGeom prst="rect">
            <a:avLst/>
          </a:prstGeom>
        </p:spPr>
        <p:txBody>
          <a:bodyPr anchor="t" rtlCol="false" tIns="0" lIns="0" bIns="0" rIns="0">
            <a:spAutoFit/>
          </a:bodyPr>
          <a:lstStyle/>
          <a:p>
            <a:pPr algn="ctr">
              <a:lnSpc>
                <a:spcPts val="7840"/>
              </a:lnSpc>
            </a:pPr>
            <a:r>
              <a:rPr lang="en-US" sz="5600">
                <a:solidFill>
                  <a:srgbClr val="FFFFFF"/>
                </a:solidFill>
                <a:latin typeface="Asap Bold"/>
              </a:rPr>
              <a:t>Les concurrents</a:t>
            </a:r>
          </a:p>
        </p:txBody>
      </p:sp>
      <p:sp>
        <p:nvSpPr>
          <p:cNvPr name="TextBox 5" id="5"/>
          <p:cNvSpPr txBox="true"/>
          <p:nvPr/>
        </p:nvSpPr>
        <p:spPr>
          <a:xfrm rot="0">
            <a:off x="1782797" y="1980446"/>
            <a:ext cx="15719391" cy="5300726"/>
          </a:xfrm>
          <a:prstGeom prst="rect">
            <a:avLst/>
          </a:prstGeom>
        </p:spPr>
        <p:txBody>
          <a:bodyPr anchor="t" rtlCol="false" tIns="0" lIns="0" bIns="0" rIns="0">
            <a:spAutoFit/>
          </a:bodyPr>
          <a:lstStyle/>
          <a:p>
            <a:pPr>
              <a:lnSpc>
                <a:spcPts val="2782"/>
              </a:lnSpc>
            </a:pPr>
            <a:r>
              <a:rPr lang="en-US" sz="2600">
                <a:solidFill>
                  <a:srgbClr val="000000"/>
                </a:solidFill>
                <a:latin typeface="Asap"/>
              </a:rPr>
              <a:t>Décrire la concurrence et vos </a:t>
            </a:r>
            <a:r>
              <a:rPr lang="en-US" sz="2600">
                <a:solidFill>
                  <a:srgbClr val="000000"/>
                </a:solidFill>
                <a:latin typeface="Asap Bold"/>
              </a:rPr>
              <a:t>avantages concurrentiels</a:t>
            </a:r>
            <a:r>
              <a:rPr lang="en-US" sz="2600">
                <a:solidFill>
                  <a:srgbClr val="000000"/>
                </a:solidFill>
                <a:latin typeface="Asap"/>
              </a:rPr>
              <a:t>  / votre valeur ajoutée par rapport aux concurrents (voir tableau ci-dessous)​</a:t>
            </a:r>
          </a:p>
          <a:p>
            <a:pPr>
              <a:lnSpc>
                <a:spcPts val="2782"/>
              </a:lnSpc>
            </a:pPr>
            <a:r>
              <a:rPr lang="en-US" sz="2600">
                <a:solidFill>
                  <a:srgbClr val="000000"/>
                </a:solidFill>
                <a:latin typeface="Asap"/>
              </a:rPr>
              <a:t>​</a:t>
            </a:r>
          </a:p>
          <a:p>
            <a:pPr>
              <a:lnSpc>
                <a:spcPts val="2782"/>
              </a:lnSpc>
            </a:pPr>
            <a:r>
              <a:rPr lang="en-US" sz="2600">
                <a:solidFill>
                  <a:srgbClr val="000000"/>
                </a:solidFill>
                <a:latin typeface="Asap"/>
              </a:rPr>
              <a:t>Comment justifiez-vous que cette solution n’est pas détenue par un grand nombre de concurrents réels ou potentiels ? ​</a:t>
            </a:r>
          </a:p>
          <a:p>
            <a:pPr>
              <a:lnSpc>
                <a:spcPts val="2782"/>
              </a:lnSpc>
            </a:pPr>
            <a:r>
              <a:rPr lang="en-US" sz="2600">
                <a:solidFill>
                  <a:srgbClr val="000000"/>
                </a:solidFill>
                <a:latin typeface="Asap"/>
              </a:rPr>
              <a:t>​</a:t>
            </a:r>
          </a:p>
          <a:p>
            <a:pPr>
              <a:lnSpc>
                <a:spcPts val="2782"/>
              </a:lnSpc>
            </a:pPr>
            <a:r>
              <a:rPr lang="en-US" sz="2600">
                <a:solidFill>
                  <a:srgbClr val="000000"/>
                </a:solidFill>
                <a:latin typeface="Asap"/>
              </a:rPr>
              <a:t>Quelle est la barrière à l’entrée (avantage concurrentiel) pour ralentir les concurrents?​</a:t>
            </a:r>
          </a:p>
          <a:p>
            <a:pPr>
              <a:lnSpc>
                <a:spcPts val="2782"/>
              </a:lnSpc>
            </a:pPr>
            <a:r>
              <a:rPr lang="en-US" sz="2600">
                <a:solidFill>
                  <a:srgbClr val="000000"/>
                </a:solidFill>
                <a:latin typeface="Asap"/>
              </a:rPr>
              <a:t>​</a:t>
            </a:r>
          </a:p>
          <a:p>
            <a:pPr>
              <a:lnSpc>
                <a:spcPts val="2782"/>
              </a:lnSpc>
            </a:pPr>
            <a:r>
              <a:rPr lang="en-US" sz="2600">
                <a:solidFill>
                  <a:srgbClr val="000000"/>
                </a:solidFill>
                <a:latin typeface="Asap"/>
              </a:rPr>
              <a:t>Quelle(s) est(sont) la ou les solutions de substitution (ou quasi similaire) existante(s)?​</a:t>
            </a:r>
          </a:p>
          <a:p>
            <a:pPr>
              <a:lnSpc>
                <a:spcPts val="2782"/>
              </a:lnSpc>
            </a:pPr>
            <a:r>
              <a:rPr lang="en-US" sz="2600">
                <a:solidFill>
                  <a:srgbClr val="000000"/>
                </a:solidFill>
                <a:latin typeface="Asap"/>
              </a:rPr>
              <a:t>​</a:t>
            </a:r>
          </a:p>
          <a:p>
            <a:pPr>
              <a:lnSpc>
                <a:spcPts val="2782"/>
              </a:lnSpc>
            </a:pPr>
            <a:r>
              <a:rPr lang="en-US" sz="2600">
                <a:solidFill>
                  <a:srgbClr val="000000"/>
                </a:solidFill>
                <a:latin typeface="Asap"/>
              </a:rPr>
              <a:t>Existe-t-il une forte concurrence entre les acteurs du marché ? L'un des acteurs est-il en position dominante ? Les acteurs sont-ils de force et de taille égale?​</a:t>
            </a:r>
          </a:p>
          <a:p>
            <a:pPr>
              <a:lnSpc>
                <a:spcPts val="2782"/>
              </a:lnSpc>
            </a:pPr>
            <a:r>
              <a:rPr lang="en-US" sz="2600">
                <a:solidFill>
                  <a:srgbClr val="000000"/>
                </a:solidFill>
                <a:latin typeface="Asap"/>
              </a:rPr>
              <a:t>​</a:t>
            </a:r>
          </a:p>
          <a:p>
            <a:pPr>
              <a:lnSpc>
                <a:spcPts val="2782"/>
              </a:lnSpc>
            </a:pPr>
            <a:r>
              <a:rPr lang="en-US" sz="2600">
                <a:solidFill>
                  <a:srgbClr val="000000"/>
                </a:solidFill>
                <a:latin typeface="Asap"/>
              </a:rPr>
              <a:t>Quelle position de force ont les fournisseurs et clients?​</a:t>
            </a:r>
          </a:p>
          <a:p>
            <a:pPr>
              <a:lnSpc>
                <a:spcPts val="2782"/>
              </a:lnSpc>
            </a:pPr>
          </a:p>
        </p:txBody>
      </p:sp>
      <p:graphicFrame>
        <p:nvGraphicFramePr>
          <p:cNvPr name="Table 6" id="6"/>
          <p:cNvGraphicFramePr>
            <a:graphicFrameLocks noGrp="true"/>
          </p:cNvGraphicFramePr>
          <p:nvPr/>
        </p:nvGraphicFramePr>
        <p:xfrm>
          <a:off x="751743" y="7281172"/>
          <a:ext cx="16507557" cy="2381250"/>
        </p:xfrm>
        <a:graphic>
          <a:graphicData uri="http://schemas.openxmlformats.org/drawingml/2006/table">
            <a:tbl>
              <a:tblPr/>
              <a:tblGrid>
                <a:gridCol w="2278200"/>
                <a:gridCol w="1997080"/>
                <a:gridCol w="1771187"/>
                <a:gridCol w="3805255"/>
                <a:gridCol w="3113900"/>
                <a:gridCol w="3541935"/>
              </a:tblGrid>
              <a:tr h="793750">
                <a:tc>
                  <a:txBody>
                    <a:bodyPr anchor="t" rtlCol="false"/>
                    <a:lstStyle/>
                    <a:p>
                      <a:pPr algn="ctr">
                        <a:lnSpc>
                          <a:spcPts val="2520"/>
                        </a:lnSpc>
                        <a:defRPr/>
                      </a:pPr>
                      <a:r>
                        <a:rPr lang="en-US" sz="1800">
                          <a:solidFill>
                            <a:srgbClr val="000000"/>
                          </a:solidFill>
                          <a:latin typeface="Clear Sans Bold"/>
                        </a:rPr>
                        <a:t>Concurrents</a:t>
                      </a:r>
                      <a:endParaRPr lang="en-US" sz="1100"/>
                    </a:p>
                  </a:txBody>
                  <a:tcPr marL="190500" marR="190500" marT="190500" marB="190500" anchor="ctr">
                    <a:lnL cmpd="sng" algn="ctr" cap="flat" w="38100">
                      <a:solidFill>
                        <a:srgbClr val="000000"/>
                      </a:solidFill>
                      <a:prstDash val="solid"/>
                      <a:round/>
                      <a:headEnd type="none" w="med" len="med"/>
                      <a:tailEnd type="none" w="med" len="med"/>
                    </a:lnL>
                    <a:lnR cmpd="sng" algn="ctr" cap="flat" w="38100">
                      <a:solidFill>
                        <a:srgbClr val="000000"/>
                      </a:solidFill>
                      <a:prstDash val="solid"/>
                      <a:round/>
                      <a:headEnd type="none" w="med" len="med"/>
                      <a:tailEnd type="none" w="med" len="med"/>
                    </a:lnR>
                    <a:lnT cmpd="sng" algn="ctr" cap="flat" w="38100">
                      <a:solidFill>
                        <a:srgbClr val="000000"/>
                      </a:solidFill>
                      <a:prstDash val="solid"/>
                      <a:round/>
                      <a:headEnd type="none" w="med" len="med"/>
                      <a:tailEnd type="none" w="med" len="med"/>
                    </a:lnT>
                    <a:lnB cmpd="sng" algn="ctr" cap="flat" w="38100">
                      <a:solidFill>
                        <a:srgbClr val="000000"/>
                      </a:solidFill>
                      <a:prstDash val="solid"/>
                      <a:round/>
                      <a:headEnd type="none" w="med" len="med"/>
                      <a:tailEnd type="none" w="med" len="med"/>
                    </a:lnB>
                    <a:solidFill>
                      <a:srgbClr val="FCC200"/>
                    </a:solidFill>
                  </a:tcPr>
                </a:tc>
                <a:tc>
                  <a:txBody>
                    <a:bodyPr anchor="t" rtlCol="false"/>
                    <a:lstStyle/>
                    <a:p>
                      <a:pPr algn="ctr">
                        <a:lnSpc>
                          <a:spcPts val="2520"/>
                        </a:lnSpc>
                        <a:defRPr/>
                      </a:pPr>
                      <a:r>
                        <a:rPr lang="en-US" sz="1800">
                          <a:solidFill>
                            <a:srgbClr val="000000"/>
                          </a:solidFill>
                          <a:latin typeface="Clear Sans Bold"/>
                        </a:rPr>
                        <a:t>Taille &amp; CA</a:t>
                      </a:r>
                      <a:endParaRPr lang="en-US" sz="1100"/>
                    </a:p>
                  </a:txBody>
                  <a:tcPr marL="190500" marR="190500" marT="190500" marB="190500" anchor="ctr">
                    <a:lnL cmpd="sng" algn="ctr" cap="flat" w="38100">
                      <a:solidFill>
                        <a:srgbClr val="000000"/>
                      </a:solidFill>
                      <a:prstDash val="solid"/>
                      <a:round/>
                      <a:headEnd type="none" w="med" len="med"/>
                      <a:tailEnd type="none" w="med" len="med"/>
                    </a:lnL>
                    <a:lnR cmpd="sng" algn="ctr" cap="flat" w="38100">
                      <a:solidFill>
                        <a:srgbClr val="000000"/>
                      </a:solidFill>
                      <a:prstDash val="solid"/>
                      <a:round/>
                      <a:headEnd type="none" w="med" len="med"/>
                      <a:tailEnd type="none" w="med" len="med"/>
                    </a:lnR>
                    <a:lnT cmpd="sng" algn="ctr" cap="flat" w="38100">
                      <a:solidFill>
                        <a:srgbClr val="000000"/>
                      </a:solidFill>
                      <a:prstDash val="solid"/>
                      <a:round/>
                      <a:headEnd type="none" w="med" len="med"/>
                      <a:tailEnd type="none" w="med" len="med"/>
                    </a:lnT>
                    <a:lnB cmpd="sng" algn="ctr" cap="flat" w="38100">
                      <a:solidFill>
                        <a:srgbClr val="000000"/>
                      </a:solidFill>
                      <a:prstDash val="solid"/>
                      <a:round/>
                      <a:headEnd type="none" w="med" len="med"/>
                      <a:tailEnd type="none" w="med" len="med"/>
                    </a:lnB>
                    <a:solidFill>
                      <a:srgbClr val="FCC200"/>
                    </a:solidFill>
                  </a:tcPr>
                </a:tc>
                <a:tc>
                  <a:txBody>
                    <a:bodyPr anchor="t" rtlCol="false"/>
                    <a:lstStyle/>
                    <a:p>
                      <a:pPr algn="ctr">
                        <a:lnSpc>
                          <a:spcPts val="2520"/>
                        </a:lnSpc>
                        <a:defRPr/>
                      </a:pPr>
                      <a:r>
                        <a:rPr lang="en-US" sz="1800">
                          <a:solidFill>
                            <a:srgbClr val="000000"/>
                          </a:solidFill>
                          <a:latin typeface="Clear Sans Bold"/>
                        </a:rPr>
                        <a:t>Lieu</a:t>
                      </a:r>
                      <a:endParaRPr lang="en-US" sz="1100"/>
                    </a:p>
                  </a:txBody>
                  <a:tcPr marL="190500" marR="190500" marT="190500" marB="190500" anchor="ctr">
                    <a:lnL cmpd="sng" algn="ctr" cap="flat" w="38100">
                      <a:solidFill>
                        <a:srgbClr val="000000"/>
                      </a:solidFill>
                      <a:prstDash val="solid"/>
                      <a:round/>
                      <a:headEnd type="none" w="med" len="med"/>
                      <a:tailEnd type="none" w="med" len="med"/>
                    </a:lnL>
                    <a:lnR cmpd="sng" algn="ctr" cap="flat" w="38100">
                      <a:solidFill>
                        <a:srgbClr val="000000"/>
                      </a:solidFill>
                      <a:prstDash val="solid"/>
                      <a:round/>
                      <a:headEnd type="none" w="med" len="med"/>
                      <a:tailEnd type="none" w="med" len="med"/>
                    </a:lnR>
                    <a:lnT cmpd="sng" algn="ctr" cap="flat" w="38100">
                      <a:solidFill>
                        <a:srgbClr val="000000"/>
                      </a:solidFill>
                      <a:prstDash val="solid"/>
                      <a:round/>
                      <a:headEnd type="none" w="med" len="med"/>
                      <a:tailEnd type="none" w="med" len="med"/>
                    </a:lnT>
                    <a:lnB cmpd="sng" algn="ctr" cap="flat" w="38100">
                      <a:solidFill>
                        <a:srgbClr val="000000"/>
                      </a:solidFill>
                      <a:prstDash val="solid"/>
                      <a:round/>
                      <a:headEnd type="none" w="med" len="med"/>
                      <a:tailEnd type="none" w="med" len="med"/>
                    </a:lnB>
                    <a:solidFill>
                      <a:srgbClr val="FCC200"/>
                    </a:solidFill>
                  </a:tcPr>
                </a:tc>
                <a:tc>
                  <a:txBody>
                    <a:bodyPr anchor="t" rtlCol="false"/>
                    <a:lstStyle/>
                    <a:p>
                      <a:pPr algn="ctr">
                        <a:lnSpc>
                          <a:spcPts val="2520"/>
                        </a:lnSpc>
                        <a:defRPr/>
                      </a:pPr>
                      <a:r>
                        <a:rPr lang="en-US" sz="1800">
                          <a:solidFill>
                            <a:srgbClr val="000000"/>
                          </a:solidFill>
                          <a:latin typeface="Clear Sans Bold"/>
                        </a:rPr>
                        <a:t>Produits et services identiques</a:t>
                      </a:r>
                      <a:endParaRPr lang="en-US" sz="1100"/>
                    </a:p>
                  </a:txBody>
                  <a:tcPr marL="190500" marR="190500" marT="190500" marB="190500" anchor="ctr">
                    <a:lnL cmpd="sng" algn="ctr" cap="flat" w="38100">
                      <a:solidFill>
                        <a:srgbClr val="000000"/>
                      </a:solidFill>
                      <a:prstDash val="solid"/>
                      <a:round/>
                      <a:headEnd type="none" w="med" len="med"/>
                      <a:tailEnd type="none" w="med" len="med"/>
                    </a:lnL>
                    <a:lnR cmpd="sng" algn="ctr" cap="flat" w="38100">
                      <a:solidFill>
                        <a:srgbClr val="000000"/>
                      </a:solidFill>
                      <a:prstDash val="solid"/>
                      <a:round/>
                      <a:headEnd type="none" w="med" len="med"/>
                      <a:tailEnd type="none" w="med" len="med"/>
                    </a:lnR>
                    <a:lnT cmpd="sng" algn="ctr" cap="flat" w="38100">
                      <a:solidFill>
                        <a:srgbClr val="000000"/>
                      </a:solidFill>
                      <a:prstDash val="solid"/>
                      <a:round/>
                      <a:headEnd type="none" w="med" len="med"/>
                      <a:tailEnd type="none" w="med" len="med"/>
                    </a:lnT>
                    <a:lnB cmpd="sng" algn="ctr" cap="flat" w="38100">
                      <a:solidFill>
                        <a:srgbClr val="000000"/>
                      </a:solidFill>
                      <a:prstDash val="solid"/>
                      <a:round/>
                      <a:headEnd type="none" w="med" len="med"/>
                      <a:tailEnd type="none" w="med" len="med"/>
                    </a:lnB>
                    <a:solidFill>
                      <a:srgbClr val="FCC200"/>
                    </a:solidFill>
                  </a:tcPr>
                </a:tc>
                <a:tc>
                  <a:txBody>
                    <a:bodyPr anchor="t" rtlCol="false"/>
                    <a:lstStyle/>
                    <a:p>
                      <a:pPr algn="ctr">
                        <a:lnSpc>
                          <a:spcPts val="2520"/>
                        </a:lnSpc>
                        <a:defRPr/>
                      </a:pPr>
                      <a:r>
                        <a:rPr lang="en-US" sz="1800">
                          <a:solidFill>
                            <a:srgbClr val="000000"/>
                          </a:solidFill>
                          <a:latin typeface="Clear Sans Bold"/>
                        </a:rPr>
                        <a:t>Forces</a:t>
                      </a:r>
                      <a:endParaRPr lang="en-US" sz="1100"/>
                    </a:p>
                  </a:txBody>
                  <a:tcPr marL="190500" marR="190500" marT="190500" marB="190500" anchor="ctr">
                    <a:lnL cmpd="sng" algn="ctr" cap="flat" w="38100">
                      <a:solidFill>
                        <a:srgbClr val="000000"/>
                      </a:solidFill>
                      <a:prstDash val="solid"/>
                      <a:round/>
                      <a:headEnd type="none" w="med" len="med"/>
                      <a:tailEnd type="none" w="med" len="med"/>
                    </a:lnL>
                    <a:lnR cmpd="sng" algn="ctr" cap="flat" w="38100">
                      <a:solidFill>
                        <a:srgbClr val="000000"/>
                      </a:solidFill>
                      <a:prstDash val="solid"/>
                      <a:round/>
                      <a:headEnd type="none" w="med" len="med"/>
                      <a:tailEnd type="none" w="med" len="med"/>
                    </a:lnR>
                    <a:lnT cmpd="sng" algn="ctr" cap="flat" w="38100">
                      <a:solidFill>
                        <a:srgbClr val="000000"/>
                      </a:solidFill>
                      <a:prstDash val="solid"/>
                      <a:round/>
                      <a:headEnd type="none" w="med" len="med"/>
                      <a:tailEnd type="none" w="med" len="med"/>
                    </a:lnT>
                    <a:lnB cmpd="sng" algn="ctr" cap="flat" w="38100">
                      <a:solidFill>
                        <a:srgbClr val="000000"/>
                      </a:solidFill>
                      <a:prstDash val="solid"/>
                      <a:round/>
                      <a:headEnd type="none" w="med" len="med"/>
                      <a:tailEnd type="none" w="med" len="med"/>
                    </a:lnB>
                    <a:solidFill>
                      <a:srgbClr val="FCC200"/>
                    </a:solidFill>
                  </a:tcPr>
                </a:tc>
                <a:tc>
                  <a:txBody>
                    <a:bodyPr anchor="t" rtlCol="false"/>
                    <a:lstStyle/>
                    <a:p>
                      <a:pPr algn="ctr">
                        <a:lnSpc>
                          <a:spcPts val="2520"/>
                        </a:lnSpc>
                        <a:defRPr/>
                      </a:pPr>
                      <a:r>
                        <a:rPr lang="en-US" sz="1800">
                          <a:solidFill>
                            <a:srgbClr val="000000"/>
                          </a:solidFill>
                          <a:latin typeface="Clear Sans Bold"/>
                        </a:rPr>
                        <a:t>Faiblesses</a:t>
                      </a:r>
                      <a:endParaRPr lang="en-US" sz="1100"/>
                    </a:p>
                  </a:txBody>
                  <a:tcPr marL="190500" marR="190500" marT="190500" marB="190500" anchor="ctr">
                    <a:lnL cmpd="sng" algn="ctr" cap="flat" w="38100">
                      <a:solidFill>
                        <a:srgbClr val="000000"/>
                      </a:solidFill>
                      <a:prstDash val="solid"/>
                      <a:round/>
                      <a:headEnd type="none" w="med" len="med"/>
                      <a:tailEnd type="none" w="med" len="med"/>
                    </a:lnL>
                    <a:lnR cmpd="sng" algn="ctr" cap="flat" w="38100">
                      <a:solidFill>
                        <a:srgbClr val="000000"/>
                      </a:solidFill>
                      <a:prstDash val="solid"/>
                      <a:round/>
                      <a:headEnd type="none" w="med" len="med"/>
                      <a:tailEnd type="none" w="med" len="med"/>
                    </a:lnR>
                    <a:lnT cmpd="sng" algn="ctr" cap="flat" w="38100">
                      <a:solidFill>
                        <a:srgbClr val="000000"/>
                      </a:solidFill>
                      <a:prstDash val="solid"/>
                      <a:round/>
                      <a:headEnd type="none" w="med" len="med"/>
                      <a:tailEnd type="none" w="med" len="med"/>
                    </a:lnT>
                    <a:lnB cmpd="sng" algn="ctr" cap="flat" w="38100">
                      <a:solidFill>
                        <a:srgbClr val="000000"/>
                      </a:solidFill>
                      <a:prstDash val="solid"/>
                      <a:round/>
                      <a:headEnd type="none" w="med" len="med"/>
                      <a:tailEnd type="none" w="med" len="med"/>
                    </a:lnB>
                    <a:solidFill>
                      <a:srgbClr val="FCC200"/>
                    </a:solidFill>
                  </a:tcPr>
                </a:tc>
              </a:tr>
              <a:tr h="793750">
                <a:tc>
                  <a:txBody>
                    <a:bodyPr anchor="t" rtlCol="false"/>
                    <a:lstStyle/>
                    <a:p>
                      <a:pPr algn="ctr">
                        <a:lnSpc>
                          <a:spcPts val="2520"/>
                        </a:lnSpc>
                        <a:defRPr/>
                      </a:pPr>
                      <a:endParaRPr lang="en-US" sz="1100"/>
                    </a:p>
                  </a:txBody>
                  <a:tcPr marL="190500" marR="190500" marT="190500" marB="190500" anchor="ctr">
                    <a:lnL cmpd="sng" algn="ctr" cap="flat" w="38100">
                      <a:solidFill>
                        <a:srgbClr val="000000"/>
                      </a:solidFill>
                      <a:prstDash val="solid"/>
                      <a:round/>
                      <a:headEnd type="none" w="med" len="med"/>
                      <a:tailEnd type="none" w="med" len="med"/>
                    </a:lnL>
                    <a:lnR cmpd="sng" algn="ctr" cap="flat" w="38100">
                      <a:solidFill>
                        <a:srgbClr val="000000"/>
                      </a:solidFill>
                      <a:prstDash val="solid"/>
                      <a:round/>
                      <a:headEnd type="none" w="med" len="med"/>
                      <a:tailEnd type="none" w="med" len="med"/>
                    </a:lnR>
                    <a:lnT cmpd="sng" algn="ctr" cap="flat" w="38100">
                      <a:solidFill>
                        <a:srgbClr val="000000"/>
                      </a:solidFill>
                      <a:prstDash val="solid"/>
                      <a:round/>
                      <a:headEnd type="none" w="med" len="med"/>
                      <a:tailEnd type="none" w="med" len="med"/>
                    </a:lnT>
                    <a:lnB cmpd="sng" algn="ctr" cap="flat" w="38100">
                      <a:solidFill>
                        <a:srgbClr val="000000"/>
                      </a:solidFill>
                      <a:prstDash val="solid"/>
                      <a:round/>
                      <a:headEnd type="none" w="med" len="med"/>
                      <a:tailEnd type="none" w="med" len="med"/>
                    </a:lnB>
                  </a:tcPr>
                </a:tc>
                <a:tc>
                  <a:txBody>
                    <a:bodyPr anchor="t" rtlCol="false"/>
                    <a:lstStyle/>
                    <a:p>
                      <a:pPr algn="ctr">
                        <a:lnSpc>
                          <a:spcPts val="2520"/>
                        </a:lnSpc>
                        <a:defRPr/>
                      </a:pPr>
                      <a:endParaRPr lang="en-US" sz="1100"/>
                    </a:p>
                  </a:txBody>
                  <a:tcPr marL="190500" marR="190500" marT="190500" marB="190500" anchor="ctr">
                    <a:lnL cmpd="sng" algn="ctr" cap="flat" w="38100">
                      <a:solidFill>
                        <a:srgbClr val="000000"/>
                      </a:solidFill>
                      <a:prstDash val="solid"/>
                      <a:round/>
                      <a:headEnd type="none" w="med" len="med"/>
                      <a:tailEnd type="none" w="med" len="med"/>
                    </a:lnL>
                    <a:lnR cmpd="sng" algn="ctr" cap="flat" w="38100">
                      <a:solidFill>
                        <a:srgbClr val="000000"/>
                      </a:solidFill>
                      <a:prstDash val="solid"/>
                      <a:round/>
                      <a:headEnd type="none" w="med" len="med"/>
                      <a:tailEnd type="none" w="med" len="med"/>
                    </a:lnR>
                    <a:lnT cmpd="sng" algn="ctr" cap="flat" w="38100">
                      <a:solidFill>
                        <a:srgbClr val="000000"/>
                      </a:solidFill>
                      <a:prstDash val="solid"/>
                      <a:round/>
                      <a:headEnd type="none" w="med" len="med"/>
                      <a:tailEnd type="none" w="med" len="med"/>
                    </a:lnT>
                    <a:lnB cmpd="sng" algn="ctr" cap="flat" w="38100">
                      <a:solidFill>
                        <a:srgbClr val="000000"/>
                      </a:solidFill>
                      <a:prstDash val="solid"/>
                      <a:round/>
                      <a:headEnd type="none" w="med" len="med"/>
                      <a:tailEnd type="none" w="med" len="med"/>
                    </a:lnB>
                  </a:tcPr>
                </a:tc>
                <a:tc>
                  <a:txBody>
                    <a:bodyPr anchor="t" rtlCol="false"/>
                    <a:lstStyle/>
                    <a:p>
                      <a:pPr algn="ctr">
                        <a:lnSpc>
                          <a:spcPts val="2520"/>
                        </a:lnSpc>
                        <a:defRPr/>
                      </a:pPr>
                      <a:endParaRPr lang="en-US" sz="1100"/>
                    </a:p>
                  </a:txBody>
                  <a:tcPr marL="190500" marR="190500" marT="190500" marB="190500" anchor="ctr">
                    <a:lnL cmpd="sng" algn="ctr" cap="flat" w="38100">
                      <a:solidFill>
                        <a:srgbClr val="000000"/>
                      </a:solidFill>
                      <a:prstDash val="solid"/>
                      <a:round/>
                      <a:headEnd type="none" w="med" len="med"/>
                      <a:tailEnd type="none" w="med" len="med"/>
                    </a:lnL>
                    <a:lnR cmpd="sng" algn="ctr" cap="flat" w="38100">
                      <a:solidFill>
                        <a:srgbClr val="000000"/>
                      </a:solidFill>
                      <a:prstDash val="solid"/>
                      <a:round/>
                      <a:headEnd type="none" w="med" len="med"/>
                      <a:tailEnd type="none" w="med" len="med"/>
                    </a:lnR>
                    <a:lnT cmpd="sng" algn="ctr" cap="flat" w="38100">
                      <a:solidFill>
                        <a:srgbClr val="000000"/>
                      </a:solidFill>
                      <a:prstDash val="solid"/>
                      <a:round/>
                      <a:headEnd type="none" w="med" len="med"/>
                      <a:tailEnd type="none" w="med" len="med"/>
                    </a:lnT>
                    <a:lnB cmpd="sng" algn="ctr" cap="flat" w="38100">
                      <a:solidFill>
                        <a:srgbClr val="000000"/>
                      </a:solidFill>
                      <a:prstDash val="solid"/>
                      <a:round/>
                      <a:headEnd type="none" w="med" len="med"/>
                      <a:tailEnd type="none" w="med" len="med"/>
                    </a:lnB>
                  </a:tcPr>
                </a:tc>
                <a:tc>
                  <a:txBody>
                    <a:bodyPr anchor="t" rtlCol="false"/>
                    <a:lstStyle/>
                    <a:p>
                      <a:pPr algn="ctr">
                        <a:lnSpc>
                          <a:spcPts val="2520"/>
                        </a:lnSpc>
                        <a:defRPr/>
                      </a:pPr>
                      <a:endParaRPr lang="en-US" sz="1100"/>
                    </a:p>
                  </a:txBody>
                  <a:tcPr marL="190500" marR="190500" marT="190500" marB="190500" anchor="ctr">
                    <a:lnL cmpd="sng" algn="ctr" cap="flat" w="38100">
                      <a:solidFill>
                        <a:srgbClr val="000000"/>
                      </a:solidFill>
                      <a:prstDash val="solid"/>
                      <a:round/>
                      <a:headEnd type="none" w="med" len="med"/>
                      <a:tailEnd type="none" w="med" len="med"/>
                    </a:lnL>
                    <a:lnR cmpd="sng" algn="ctr" cap="flat" w="38100">
                      <a:solidFill>
                        <a:srgbClr val="000000"/>
                      </a:solidFill>
                      <a:prstDash val="solid"/>
                      <a:round/>
                      <a:headEnd type="none" w="med" len="med"/>
                      <a:tailEnd type="none" w="med" len="med"/>
                    </a:lnR>
                    <a:lnT cmpd="sng" algn="ctr" cap="flat" w="38100">
                      <a:solidFill>
                        <a:srgbClr val="000000"/>
                      </a:solidFill>
                      <a:prstDash val="solid"/>
                      <a:round/>
                      <a:headEnd type="none" w="med" len="med"/>
                      <a:tailEnd type="none" w="med" len="med"/>
                    </a:lnT>
                    <a:lnB cmpd="sng" algn="ctr" cap="flat" w="38100">
                      <a:solidFill>
                        <a:srgbClr val="000000"/>
                      </a:solidFill>
                      <a:prstDash val="solid"/>
                      <a:round/>
                      <a:headEnd type="none" w="med" len="med"/>
                      <a:tailEnd type="none" w="med" len="med"/>
                    </a:lnB>
                  </a:tcPr>
                </a:tc>
                <a:tc>
                  <a:txBody>
                    <a:bodyPr anchor="t" rtlCol="false"/>
                    <a:lstStyle/>
                    <a:p>
                      <a:pPr algn="ctr">
                        <a:lnSpc>
                          <a:spcPts val="2520"/>
                        </a:lnSpc>
                        <a:defRPr/>
                      </a:pPr>
                      <a:endParaRPr lang="en-US" sz="1100"/>
                    </a:p>
                  </a:txBody>
                  <a:tcPr marL="190500" marR="190500" marT="190500" marB="190500" anchor="ctr">
                    <a:lnL cmpd="sng" algn="ctr" cap="flat" w="38100">
                      <a:solidFill>
                        <a:srgbClr val="000000"/>
                      </a:solidFill>
                      <a:prstDash val="solid"/>
                      <a:round/>
                      <a:headEnd type="none" w="med" len="med"/>
                      <a:tailEnd type="none" w="med" len="med"/>
                    </a:lnL>
                    <a:lnR cmpd="sng" algn="ctr" cap="flat" w="38100">
                      <a:solidFill>
                        <a:srgbClr val="000000"/>
                      </a:solidFill>
                      <a:prstDash val="solid"/>
                      <a:round/>
                      <a:headEnd type="none" w="med" len="med"/>
                      <a:tailEnd type="none" w="med" len="med"/>
                    </a:lnR>
                    <a:lnT cmpd="sng" algn="ctr" cap="flat" w="38100">
                      <a:solidFill>
                        <a:srgbClr val="000000"/>
                      </a:solidFill>
                      <a:prstDash val="solid"/>
                      <a:round/>
                      <a:headEnd type="none" w="med" len="med"/>
                      <a:tailEnd type="none" w="med" len="med"/>
                    </a:lnT>
                    <a:lnB cmpd="sng" algn="ctr" cap="flat" w="38100">
                      <a:solidFill>
                        <a:srgbClr val="000000"/>
                      </a:solidFill>
                      <a:prstDash val="solid"/>
                      <a:round/>
                      <a:headEnd type="none" w="med" len="med"/>
                      <a:tailEnd type="none" w="med" len="med"/>
                    </a:lnB>
                  </a:tcPr>
                </a:tc>
                <a:tc>
                  <a:txBody>
                    <a:bodyPr anchor="t" rtlCol="false"/>
                    <a:lstStyle/>
                    <a:p>
                      <a:pPr algn="ctr">
                        <a:lnSpc>
                          <a:spcPts val="2520"/>
                        </a:lnSpc>
                        <a:defRPr/>
                      </a:pPr>
                      <a:endParaRPr lang="en-US" sz="1100"/>
                    </a:p>
                  </a:txBody>
                  <a:tcPr marL="190500" marR="190500" marT="190500" marB="190500" anchor="ctr">
                    <a:lnL cmpd="sng" algn="ctr" cap="flat" w="38100">
                      <a:solidFill>
                        <a:srgbClr val="000000"/>
                      </a:solidFill>
                      <a:prstDash val="solid"/>
                      <a:round/>
                      <a:headEnd type="none" w="med" len="med"/>
                      <a:tailEnd type="none" w="med" len="med"/>
                    </a:lnL>
                    <a:lnR cmpd="sng" algn="ctr" cap="flat" w="38100">
                      <a:solidFill>
                        <a:srgbClr val="000000"/>
                      </a:solidFill>
                      <a:prstDash val="solid"/>
                      <a:round/>
                      <a:headEnd type="none" w="med" len="med"/>
                      <a:tailEnd type="none" w="med" len="med"/>
                    </a:lnR>
                    <a:lnT cmpd="sng" algn="ctr" cap="flat" w="38100">
                      <a:solidFill>
                        <a:srgbClr val="000000"/>
                      </a:solidFill>
                      <a:prstDash val="solid"/>
                      <a:round/>
                      <a:headEnd type="none" w="med" len="med"/>
                      <a:tailEnd type="none" w="med" len="med"/>
                    </a:lnT>
                    <a:lnB cmpd="sng" algn="ctr" cap="flat" w="38100">
                      <a:solidFill>
                        <a:srgbClr val="000000"/>
                      </a:solidFill>
                      <a:prstDash val="solid"/>
                      <a:round/>
                      <a:headEnd type="none" w="med" len="med"/>
                      <a:tailEnd type="none" w="med" len="med"/>
                    </a:lnB>
                  </a:tcPr>
                </a:tc>
              </a:tr>
              <a:tr h="793750">
                <a:tc>
                  <a:txBody>
                    <a:bodyPr anchor="t" rtlCol="false"/>
                    <a:lstStyle/>
                    <a:p>
                      <a:pPr algn="ctr">
                        <a:lnSpc>
                          <a:spcPts val="2520"/>
                        </a:lnSpc>
                        <a:defRPr/>
                      </a:pPr>
                      <a:endParaRPr lang="en-US" sz="1100"/>
                    </a:p>
                  </a:txBody>
                  <a:tcPr marL="190500" marR="190500" marT="190500" marB="190500" anchor="ctr">
                    <a:lnL cmpd="sng" algn="ctr" cap="flat" w="38100">
                      <a:solidFill>
                        <a:srgbClr val="000000"/>
                      </a:solidFill>
                      <a:prstDash val="solid"/>
                      <a:round/>
                      <a:headEnd type="none" w="med" len="med"/>
                      <a:tailEnd type="none" w="med" len="med"/>
                    </a:lnL>
                    <a:lnR cmpd="sng" algn="ctr" cap="flat" w="38100">
                      <a:solidFill>
                        <a:srgbClr val="000000"/>
                      </a:solidFill>
                      <a:prstDash val="solid"/>
                      <a:round/>
                      <a:headEnd type="none" w="med" len="med"/>
                      <a:tailEnd type="none" w="med" len="med"/>
                    </a:lnR>
                    <a:lnT cmpd="sng" algn="ctr" cap="flat" w="38100">
                      <a:solidFill>
                        <a:srgbClr val="000000"/>
                      </a:solidFill>
                      <a:prstDash val="solid"/>
                      <a:round/>
                      <a:headEnd type="none" w="med" len="med"/>
                      <a:tailEnd type="none" w="med" len="med"/>
                    </a:lnT>
                    <a:lnB cmpd="sng" algn="ctr" cap="flat" w="38100">
                      <a:solidFill>
                        <a:srgbClr val="000000"/>
                      </a:solidFill>
                      <a:prstDash val="solid"/>
                      <a:round/>
                      <a:headEnd type="none" w="med" len="med"/>
                      <a:tailEnd type="none" w="med" len="med"/>
                    </a:lnB>
                  </a:tcPr>
                </a:tc>
                <a:tc>
                  <a:txBody>
                    <a:bodyPr anchor="t" rtlCol="false"/>
                    <a:lstStyle/>
                    <a:p>
                      <a:pPr algn="ctr">
                        <a:lnSpc>
                          <a:spcPts val="2520"/>
                        </a:lnSpc>
                        <a:defRPr/>
                      </a:pPr>
                      <a:endParaRPr lang="en-US" sz="1100"/>
                    </a:p>
                  </a:txBody>
                  <a:tcPr marL="190500" marR="190500" marT="190500" marB="190500" anchor="ctr">
                    <a:lnL cmpd="sng" algn="ctr" cap="flat" w="38100">
                      <a:solidFill>
                        <a:srgbClr val="000000"/>
                      </a:solidFill>
                      <a:prstDash val="solid"/>
                      <a:round/>
                      <a:headEnd type="none" w="med" len="med"/>
                      <a:tailEnd type="none" w="med" len="med"/>
                    </a:lnL>
                    <a:lnR cmpd="sng" algn="ctr" cap="flat" w="38100">
                      <a:solidFill>
                        <a:srgbClr val="000000"/>
                      </a:solidFill>
                      <a:prstDash val="solid"/>
                      <a:round/>
                      <a:headEnd type="none" w="med" len="med"/>
                      <a:tailEnd type="none" w="med" len="med"/>
                    </a:lnR>
                    <a:lnT cmpd="sng" algn="ctr" cap="flat" w="38100">
                      <a:solidFill>
                        <a:srgbClr val="000000"/>
                      </a:solidFill>
                      <a:prstDash val="solid"/>
                      <a:round/>
                      <a:headEnd type="none" w="med" len="med"/>
                      <a:tailEnd type="none" w="med" len="med"/>
                    </a:lnT>
                    <a:lnB cmpd="sng" algn="ctr" cap="flat" w="38100">
                      <a:solidFill>
                        <a:srgbClr val="000000"/>
                      </a:solidFill>
                      <a:prstDash val="solid"/>
                      <a:round/>
                      <a:headEnd type="none" w="med" len="med"/>
                      <a:tailEnd type="none" w="med" len="med"/>
                    </a:lnB>
                  </a:tcPr>
                </a:tc>
                <a:tc>
                  <a:txBody>
                    <a:bodyPr anchor="t" rtlCol="false"/>
                    <a:lstStyle/>
                    <a:p>
                      <a:pPr algn="ctr">
                        <a:lnSpc>
                          <a:spcPts val="2520"/>
                        </a:lnSpc>
                        <a:defRPr/>
                      </a:pPr>
                      <a:endParaRPr lang="en-US" sz="1100"/>
                    </a:p>
                  </a:txBody>
                  <a:tcPr marL="190500" marR="190500" marT="190500" marB="190500" anchor="ctr">
                    <a:lnL cmpd="sng" algn="ctr" cap="flat" w="38100">
                      <a:solidFill>
                        <a:srgbClr val="000000"/>
                      </a:solidFill>
                      <a:prstDash val="solid"/>
                      <a:round/>
                      <a:headEnd type="none" w="med" len="med"/>
                      <a:tailEnd type="none" w="med" len="med"/>
                    </a:lnL>
                    <a:lnR cmpd="sng" algn="ctr" cap="flat" w="38100">
                      <a:solidFill>
                        <a:srgbClr val="000000"/>
                      </a:solidFill>
                      <a:prstDash val="solid"/>
                      <a:round/>
                      <a:headEnd type="none" w="med" len="med"/>
                      <a:tailEnd type="none" w="med" len="med"/>
                    </a:lnR>
                    <a:lnT cmpd="sng" algn="ctr" cap="flat" w="38100">
                      <a:solidFill>
                        <a:srgbClr val="000000"/>
                      </a:solidFill>
                      <a:prstDash val="solid"/>
                      <a:round/>
                      <a:headEnd type="none" w="med" len="med"/>
                      <a:tailEnd type="none" w="med" len="med"/>
                    </a:lnT>
                    <a:lnB cmpd="sng" algn="ctr" cap="flat" w="38100">
                      <a:solidFill>
                        <a:srgbClr val="000000"/>
                      </a:solidFill>
                      <a:prstDash val="solid"/>
                      <a:round/>
                      <a:headEnd type="none" w="med" len="med"/>
                      <a:tailEnd type="none" w="med" len="med"/>
                    </a:lnB>
                  </a:tcPr>
                </a:tc>
                <a:tc>
                  <a:txBody>
                    <a:bodyPr anchor="t" rtlCol="false"/>
                    <a:lstStyle/>
                    <a:p>
                      <a:pPr algn="ctr">
                        <a:lnSpc>
                          <a:spcPts val="2520"/>
                        </a:lnSpc>
                        <a:defRPr/>
                      </a:pPr>
                      <a:endParaRPr lang="en-US" sz="1100"/>
                    </a:p>
                  </a:txBody>
                  <a:tcPr marL="190500" marR="190500" marT="190500" marB="190500" anchor="ctr">
                    <a:lnL cmpd="sng" algn="ctr" cap="flat" w="38100">
                      <a:solidFill>
                        <a:srgbClr val="000000"/>
                      </a:solidFill>
                      <a:prstDash val="solid"/>
                      <a:round/>
                      <a:headEnd type="none" w="med" len="med"/>
                      <a:tailEnd type="none" w="med" len="med"/>
                    </a:lnL>
                    <a:lnR cmpd="sng" algn="ctr" cap="flat" w="38100">
                      <a:solidFill>
                        <a:srgbClr val="000000"/>
                      </a:solidFill>
                      <a:prstDash val="solid"/>
                      <a:round/>
                      <a:headEnd type="none" w="med" len="med"/>
                      <a:tailEnd type="none" w="med" len="med"/>
                    </a:lnR>
                    <a:lnT cmpd="sng" algn="ctr" cap="flat" w="38100">
                      <a:solidFill>
                        <a:srgbClr val="000000"/>
                      </a:solidFill>
                      <a:prstDash val="solid"/>
                      <a:round/>
                      <a:headEnd type="none" w="med" len="med"/>
                      <a:tailEnd type="none" w="med" len="med"/>
                    </a:lnT>
                    <a:lnB cmpd="sng" algn="ctr" cap="flat" w="38100">
                      <a:solidFill>
                        <a:srgbClr val="000000"/>
                      </a:solidFill>
                      <a:prstDash val="solid"/>
                      <a:round/>
                      <a:headEnd type="none" w="med" len="med"/>
                      <a:tailEnd type="none" w="med" len="med"/>
                    </a:lnB>
                  </a:tcPr>
                </a:tc>
                <a:tc>
                  <a:txBody>
                    <a:bodyPr anchor="t" rtlCol="false"/>
                    <a:lstStyle/>
                    <a:p>
                      <a:pPr algn="ctr">
                        <a:lnSpc>
                          <a:spcPts val="2520"/>
                        </a:lnSpc>
                        <a:defRPr/>
                      </a:pPr>
                      <a:endParaRPr lang="en-US" sz="1100"/>
                    </a:p>
                  </a:txBody>
                  <a:tcPr marL="190500" marR="190500" marT="190500" marB="190500" anchor="ctr">
                    <a:lnL cmpd="sng" algn="ctr" cap="flat" w="38100">
                      <a:solidFill>
                        <a:srgbClr val="000000"/>
                      </a:solidFill>
                      <a:prstDash val="solid"/>
                      <a:round/>
                      <a:headEnd type="none" w="med" len="med"/>
                      <a:tailEnd type="none" w="med" len="med"/>
                    </a:lnL>
                    <a:lnR cmpd="sng" algn="ctr" cap="flat" w="38100">
                      <a:solidFill>
                        <a:srgbClr val="000000"/>
                      </a:solidFill>
                      <a:prstDash val="solid"/>
                      <a:round/>
                      <a:headEnd type="none" w="med" len="med"/>
                      <a:tailEnd type="none" w="med" len="med"/>
                    </a:lnR>
                    <a:lnT cmpd="sng" algn="ctr" cap="flat" w="38100">
                      <a:solidFill>
                        <a:srgbClr val="000000"/>
                      </a:solidFill>
                      <a:prstDash val="solid"/>
                      <a:round/>
                      <a:headEnd type="none" w="med" len="med"/>
                      <a:tailEnd type="none" w="med" len="med"/>
                    </a:lnT>
                    <a:lnB cmpd="sng" algn="ctr" cap="flat" w="38100">
                      <a:solidFill>
                        <a:srgbClr val="000000"/>
                      </a:solidFill>
                      <a:prstDash val="solid"/>
                      <a:round/>
                      <a:headEnd type="none" w="med" len="med"/>
                      <a:tailEnd type="none" w="med" len="med"/>
                    </a:lnB>
                  </a:tcPr>
                </a:tc>
                <a:tc>
                  <a:txBody>
                    <a:bodyPr anchor="t" rtlCol="false"/>
                    <a:lstStyle/>
                    <a:p>
                      <a:pPr algn="ctr">
                        <a:lnSpc>
                          <a:spcPts val="2520"/>
                        </a:lnSpc>
                        <a:defRPr/>
                      </a:pPr>
                      <a:endParaRPr lang="en-US" sz="1100"/>
                    </a:p>
                  </a:txBody>
                  <a:tcPr marL="190500" marR="190500" marT="190500" marB="190500" anchor="ctr">
                    <a:lnL cmpd="sng" algn="ctr" cap="flat" w="38100">
                      <a:solidFill>
                        <a:srgbClr val="000000"/>
                      </a:solidFill>
                      <a:prstDash val="solid"/>
                      <a:round/>
                      <a:headEnd type="none" w="med" len="med"/>
                      <a:tailEnd type="none" w="med" len="med"/>
                    </a:lnL>
                    <a:lnR cmpd="sng" algn="ctr" cap="flat" w="38100">
                      <a:solidFill>
                        <a:srgbClr val="000000"/>
                      </a:solidFill>
                      <a:prstDash val="solid"/>
                      <a:round/>
                      <a:headEnd type="none" w="med" len="med"/>
                      <a:tailEnd type="none" w="med" len="med"/>
                    </a:lnR>
                    <a:lnT cmpd="sng" algn="ctr" cap="flat" w="38100">
                      <a:solidFill>
                        <a:srgbClr val="000000"/>
                      </a:solidFill>
                      <a:prstDash val="solid"/>
                      <a:round/>
                      <a:headEnd type="none" w="med" len="med"/>
                      <a:tailEnd type="none" w="med" len="med"/>
                    </a:lnT>
                    <a:lnB cmpd="sng" algn="ctr" cap="flat" w="38100">
                      <a:solidFill>
                        <a:srgbClr val="000000"/>
                      </a:solidFill>
                      <a:prstDash val="solid"/>
                      <a:round/>
                      <a:headEnd type="none" w="med" len="med"/>
                      <a:tailEnd type="none" w="med" len="med"/>
                    </a:lnB>
                  </a:tcPr>
                </a:tc>
              </a:tr>
            </a:tbl>
          </a:graphicData>
        </a:graphic>
      </p:graphicFrame>
      <p:grpSp>
        <p:nvGrpSpPr>
          <p:cNvPr name="Group 7" id="7"/>
          <p:cNvGrpSpPr/>
          <p:nvPr/>
        </p:nvGrpSpPr>
        <p:grpSpPr>
          <a:xfrm rot="0">
            <a:off x="14317869" y="267392"/>
            <a:ext cx="3970131" cy="1115786"/>
            <a:chOff x="0" y="0"/>
            <a:chExt cx="5293508" cy="1487714"/>
          </a:xfrm>
        </p:grpSpPr>
        <p:sp>
          <p:nvSpPr>
            <p:cNvPr name="Freeform 8" id="8"/>
            <p:cNvSpPr/>
            <p:nvPr/>
          </p:nvSpPr>
          <p:spPr>
            <a:xfrm flipH="false" flipV="false" rot="0">
              <a:off x="0" y="0"/>
              <a:ext cx="5213087" cy="1298448"/>
            </a:xfrm>
            <a:custGeom>
              <a:avLst/>
              <a:gdLst/>
              <a:ahLst/>
              <a:cxnLst/>
              <a:rect r="r" b="b" t="t" l="l"/>
              <a:pathLst>
                <a:path h="1298448" w="5213087">
                  <a:moveTo>
                    <a:pt x="0" y="0"/>
                  </a:moveTo>
                  <a:lnTo>
                    <a:pt x="5213087" y="0"/>
                  </a:lnTo>
                  <a:lnTo>
                    <a:pt x="5213087" y="1298448"/>
                  </a:lnTo>
                  <a:lnTo>
                    <a:pt x="0" y="1298448"/>
                  </a:lnTo>
                  <a:lnTo>
                    <a:pt x="0" y="0"/>
                  </a:lnTo>
                  <a:close/>
                </a:path>
              </a:pathLst>
            </a:custGeom>
            <a:blipFill>
              <a:blip r:embed="rId4"/>
              <a:stretch>
                <a:fillRect l="-315124" t="0" r="0" b="0"/>
              </a:stretch>
            </a:blipFill>
          </p:spPr>
        </p:sp>
        <p:sp>
          <p:nvSpPr>
            <p:cNvPr name="Freeform 9" id="9"/>
            <p:cNvSpPr/>
            <p:nvPr/>
          </p:nvSpPr>
          <p:spPr>
            <a:xfrm flipH="false" flipV="false" rot="0">
              <a:off x="2234984" y="0"/>
              <a:ext cx="312058" cy="403933"/>
            </a:xfrm>
            <a:custGeom>
              <a:avLst/>
              <a:gdLst/>
              <a:ahLst/>
              <a:cxnLst/>
              <a:rect r="r" b="b" t="t" l="l"/>
              <a:pathLst>
                <a:path h="403933" w="312058">
                  <a:moveTo>
                    <a:pt x="0" y="0"/>
                  </a:moveTo>
                  <a:lnTo>
                    <a:pt x="312058" y="0"/>
                  </a:lnTo>
                  <a:lnTo>
                    <a:pt x="312058" y="403933"/>
                  </a:lnTo>
                  <a:lnTo>
                    <a:pt x="0" y="403933"/>
                  </a:lnTo>
                  <a:lnTo>
                    <a:pt x="0" y="0"/>
                  </a:lnTo>
                  <a:close/>
                </a:path>
              </a:pathLst>
            </a:custGeom>
            <a:blipFill>
              <a:blip r:embed="rId5"/>
              <a:stretch>
                <a:fillRect l="0" t="0" r="-6834875" b="-221451"/>
              </a:stretch>
            </a:blipFill>
          </p:spPr>
        </p:sp>
        <p:sp>
          <p:nvSpPr>
            <p:cNvPr name="Freeform 10" id="10"/>
            <p:cNvSpPr/>
            <p:nvPr/>
          </p:nvSpPr>
          <p:spPr>
            <a:xfrm flipH="false" flipV="false" rot="0">
              <a:off x="2783493" y="523458"/>
              <a:ext cx="312058" cy="403933"/>
            </a:xfrm>
            <a:custGeom>
              <a:avLst/>
              <a:gdLst/>
              <a:ahLst/>
              <a:cxnLst/>
              <a:rect r="r" b="b" t="t" l="l"/>
              <a:pathLst>
                <a:path h="403933" w="312058">
                  <a:moveTo>
                    <a:pt x="0" y="0"/>
                  </a:moveTo>
                  <a:lnTo>
                    <a:pt x="312058" y="0"/>
                  </a:lnTo>
                  <a:lnTo>
                    <a:pt x="312058" y="403932"/>
                  </a:lnTo>
                  <a:lnTo>
                    <a:pt x="0" y="403932"/>
                  </a:lnTo>
                  <a:lnTo>
                    <a:pt x="0" y="0"/>
                  </a:lnTo>
                  <a:close/>
                </a:path>
              </a:pathLst>
            </a:custGeom>
            <a:blipFill>
              <a:blip r:embed="rId5"/>
              <a:stretch>
                <a:fillRect l="0" t="0" r="-6834875" b="-221451"/>
              </a:stretch>
            </a:blipFill>
          </p:spPr>
        </p:sp>
        <p:sp>
          <p:nvSpPr>
            <p:cNvPr name="Freeform 11" id="11"/>
            <p:cNvSpPr/>
            <p:nvPr/>
          </p:nvSpPr>
          <p:spPr>
            <a:xfrm flipH="false" flipV="false" rot="0">
              <a:off x="4981451" y="1083782"/>
              <a:ext cx="312058" cy="403933"/>
            </a:xfrm>
            <a:custGeom>
              <a:avLst/>
              <a:gdLst/>
              <a:ahLst/>
              <a:cxnLst/>
              <a:rect r="r" b="b" t="t" l="l"/>
              <a:pathLst>
                <a:path h="403933" w="312058">
                  <a:moveTo>
                    <a:pt x="0" y="0"/>
                  </a:moveTo>
                  <a:lnTo>
                    <a:pt x="312057" y="0"/>
                  </a:lnTo>
                  <a:lnTo>
                    <a:pt x="312057" y="403932"/>
                  </a:lnTo>
                  <a:lnTo>
                    <a:pt x="0" y="403932"/>
                  </a:lnTo>
                  <a:lnTo>
                    <a:pt x="0" y="0"/>
                  </a:lnTo>
                  <a:close/>
                </a:path>
              </a:pathLst>
            </a:custGeom>
            <a:blipFill>
              <a:blip r:embed="rId5"/>
              <a:stretch>
                <a:fillRect l="0" t="0" r="-6834875" b="-221451"/>
              </a:stretch>
            </a:blipFill>
          </p:spPr>
        </p:sp>
      </p:grpSp>
      <p:grpSp>
        <p:nvGrpSpPr>
          <p:cNvPr name="Group 12" id="12"/>
          <p:cNvGrpSpPr/>
          <p:nvPr/>
        </p:nvGrpSpPr>
        <p:grpSpPr>
          <a:xfrm rot="0">
            <a:off x="152400" y="267392"/>
            <a:ext cx="3970131" cy="1115786"/>
            <a:chOff x="0" y="0"/>
            <a:chExt cx="5293508" cy="1487714"/>
          </a:xfrm>
        </p:grpSpPr>
        <p:sp>
          <p:nvSpPr>
            <p:cNvPr name="Freeform 13" id="13"/>
            <p:cNvSpPr/>
            <p:nvPr/>
          </p:nvSpPr>
          <p:spPr>
            <a:xfrm flipH="false" flipV="false" rot="0">
              <a:off x="0" y="0"/>
              <a:ext cx="5213087" cy="1298448"/>
            </a:xfrm>
            <a:custGeom>
              <a:avLst/>
              <a:gdLst/>
              <a:ahLst/>
              <a:cxnLst/>
              <a:rect r="r" b="b" t="t" l="l"/>
              <a:pathLst>
                <a:path h="1298448" w="5213087">
                  <a:moveTo>
                    <a:pt x="0" y="0"/>
                  </a:moveTo>
                  <a:lnTo>
                    <a:pt x="5213087" y="0"/>
                  </a:lnTo>
                  <a:lnTo>
                    <a:pt x="5213087" y="1298448"/>
                  </a:lnTo>
                  <a:lnTo>
                    <a:pt x="0" y="1298448"/>
                  </a:lnTo>
                  <a:lnTo>
                    <a:pt x="0" y="0"/>
                  </a:lnTo>
                  <a:close/>
                </a:path>
              </a:pathLst>
            </a:custGeom>
            <a:blipFill>
              <a:blip r:embed="rId4"/>
              <a:stretch>
                <a:fillRect l="-315124" t="0" r="0" b="0"/>
              </a:stretch>
            </a:blipFill>
          </p:spPr>
        </p:sp>
        <p:sp>
          <p:nvSpPr>
            <p:cNvPr name="Freeform 14" id="14"/>
            <p:cNvSpPr/>
            <p:nvPr/>
          </p:nvSpPr>
          <p:spPr>
            <a:xfrm flipH="false" flipV="false" rot="0">
              <a:off x="2234984" y="0"/>
              <a:ext cx="312058" cy="403933"/>
            </a:xfrm>
            <a:custGeom>
              <a:avLst/>
              <a:gdLst/>
              <a:ahLst/>
              <a:cxnLst/>
              <a:rect r="r" b="b" t="t" l="l"/>
              <a:pathLst>
                <a:path h="403933" w="312058">
                  <a:moveTo>
                    <a:pt x="0" y="0"/>
                  </a:moveTo>
                  <a:lnTo>
                    <a:pt x="312058" y="0"/>
                  </a:lnTo>
                  <a:lnTo>
                    <a:pt x="312058" y="403933"/>
                  </a:lnTo>
                  <a:lnTo>
                    <a:pt x="0" y="403933"/>
                  </a:lnTo>
                  <a:lnTo>
                    <a:pt x="0" y="0"/>
                  </a:lnTo>
                  <a:close/>
                </a:path>
              </a:pathLst>
            </a:custGeom>
            <a:blipFill>
              <a:blip r:embed="rId5"/>
              <a:stretch>
                <a:fillRect l="0" t="0" r="-6834875" b="-221451"/>
              </a:stretch>
            </a:blipFill>
          </p:spPr>
        </p:sp>
        <p:sp>
          <p:nvSpPr>
            <p:cNvPr name="Freeform 15" id="15"/>
            <p:cNvSpPr/>
            <p:nvPr/>
          </p:nvSpPr>
          <p:spPr>
            <a:xfrm flipH="false" flipV="false" rot="0">
              <a:off x="2783493" y="523458"/>
              <a:ext cx="312058" cy="403933"/>
            </a:xfrm>
            <a:custGeom>
              <a:avLst/>
              <a:gdLst/>
              <a:ahLst/>
              <a:cxnLst/>
              <a:rect r="r" b="b" t="t" l="l"/>
              <a:pathLst>
                <a:path h="403933" w="312058">
                  <a:moveTo>
                    <a:pt x="0" y="0"/>
                  </a:moveTo>
                  <a:lnTo>
                    <a:pt x="312058" y="0"/>
                  </a:lnTo>
                  <a:lnTo>
                    <a:pt x="312058" y="403932"/>
                  </a:lnTo>
                  <a:lnTo>
                    <a:pt x="0" y="403932"/>
                  </a:lnTo>
                  <a:lnTo>
                    <a:pt x="0" y="0"/>
                  </a:lnTo>
                  <a:close/>
                </a:path>
              </a:pathLst>
            </a:custGeom>
            <a:blipFill>
              <a:blip r:embed="rId5"/>
              <a:stretch>
                <a:fillRect l="0" t="0" r="-6834875" b="-221451"/>
              </a:stretch>
            </a:blipFill>
          </p:spPr>
        </p:sp>
        <p:sp>
          <p:nvSpPr>
            <p:cNvPr name="Freeform 16" id="16"/>
            <p:cNvSpPr/>
            <p:nvPr/>
          </p:nvSpPr>
          <p:spPr>
            <a:xfrm flipH="false" flipV="false" rot="0">
              <a:off x="4981451" y="1083782"/>
              <a:ext cx="312058" cy="403933"/>
            </a:xfrm>
            <a:custGeom>
              <a:avLst/>
              <a:gdLst/>
              <a:ahLst/>
              <a:cxnLst/>
              <a:rect r="r" b="b" t="t" l="l"/>
              <a:pathLst>
                <a:path h="403933" w="312058">
                  <a:moveTo>
                    <a:pt x="0" y="0"/>
                  </a:moveTo>
                  <a:lnTo>
                    <a:pt x="312057" y="0"/>
                  </a:lnTo>
                  <a:lnTo>
                    <a:pt x="312057" y="403932"/>
                  </a:lnTo>
                  <a:lnTo>
                    <a:pt x="0" y="403932"/>
                  </a:lnTo>
                  <a:lnTo>
                    <a:pt x="0" y="0"/>
                  </a:lnTo>
                  <a:close/>
                </a:path>
              </a:pathLst>
            </a:custGeom>
            <a:blipFill>
              <a:blip r:embed="rId5"/>
              <a:stretch>
                <a:fillRect l="0" t="0" r="-6834875" b="-221451"/>
              </a:stretch>
            </a:blipFill>
          </p:spPr>
        </p:sp>
      </p:grpSp>
      <p:sp>
        <p:nvSpPr>
          <p:cNvPr name="Freeform 17" id="17"/>
          <p:cNvSpPr/>
          <p:nvPr/>
        </p:nvSpPr>
        <p:spPr>
          <a:xfrm flipH="false" flipV="false" rot="0">
            <a:off x="20833" y="9653639"/>
            <a:ext cx="1013659" cy="709561"/>
          </a:xfrm>
          <a:custGeom>
            <a:avLst/>
            <a:gdLst/>
            <a:ahLst/>
            <a:cxnLst/>
            <a:rect r="r" b="b" t="t" l="l"/>
            <a:pathLst>
              <a:path h="709561" w="1013659">
                <a:moveTo>
                  <a:pt x="0" y="0"/>
                </a:moveTo>
                <a:lnTo>
                  <a:pt x="1013659" y="0"/>
                </a:lnTo>
                <a:lnTo>
                  <a:pt x="1013659" y="709561"/>
                </a:lnTo>
                <a:lnTo>
                  <a:pt x="0" y="709561"/>
                </a:lnTo>
                <a:lnTo>
                  <a:pt x="0" y="0"/>
                </a:lnTo>
                <a:close/>
              </a:path>
            </a:pathLst>
          </a:custGeom>
          <a:blipFill>
            <a:blip r:embed="rId6"/>
            <a:stretch>
              <a:fillRect l="0" t="0" r="0" b="0"/>
            </a:stretch>
          </a:blipFill>
        </p:spPr>
      </p:sp>
    </p:spTree>
  </p:cSld>
  <p:clrMapOvr>
    <a:masterClrMapping/>
  </p:clrMapOvr>
</p:sld>
</file>

<file path=ppt/slides/slide1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true" flipV="false" rot="0">
            <a:off x="17697472" y="9015327"/>
            <a:ext cx="292782" cy="485946"/>
          </a:xfrm>
          <a:custGeom>
            <a:avLst/>
            <a:gdLst/>
            <a:ahLst/>
            <a:cxnLst/>
            <a:rect r="r" b="b" t="t" l="l"/>
            <a:pathLst>
              <a:path h="485946" w="292782">
                <a:moveTo>
                  <a:pt x="292782" y="0"/>
                </a:moveTo>
                <a:lnTo>
                  <a:pt x="0" y="0"/>
                </a:lnTo>
                <a:lnTo>
                  <a:pt x="0" y="485946"/>
                </a:lnTo>
                <a:lnTo>
                  <a:pt x="292782" y="485946"/>
                </a:lnTo>
                <a:lnTo>
                  <a:pt x="292782" y="0"/>
                </a:lnTo>
                <a:close/>
              </a:path>
            </a:pathLst>
          </a:custGeom>
          <a:blipFill>
            <a:blip r:embed="rId2">
              <a:extLst>
                <a:ext uri="{96DAC541-7B7A-43D3-8B79-37D633B846F1}">
                  <asvg:svgBlip xmlns:asvg="http://schemas.microsoft.com/office/drawing/2016/SVG/main" r:embed="rId3"/>
                </a:ext>
              </a:extLst>
            </a:blip>
            <a:stretch>
              <a:fillRect l="0" t="0" r="0" b="0"/>
            </a:stretch>
          </a:blipFill>
        </p:spPr>
      </p:sp>
      <p:graphicFrame>
        <p:nvGraphicFramePr>
          <p:cNvPr name="Table 3" id="3"/>
          <p:cNvGraphicFramePr>
            <a:graphicFrameLocks noGrp="true"/>
          </p:cNvGraphicFramePr>
          <p:nvPr/>
        </p:nvGraphicFramePr>
        <p:xfrm>
          <a:off x="2831278" y="2733322"/>
          <a:ext cx="12625443" cy="3095625"/>
        </p:xfrm>
        <a:graphic>
          <a:graphicData uri="http://schemas.openxmlformats.org/drawingml/2006/table">
            <a:tbl>
              <a:tblPr/>
              <a:tblGrid>
                <a:gridCol w="6405839"/>
                <a:gridCol w="6219604"/>
              </a:tblGrid>
              <a:tr h="1031875">
                <a:tc>
                  <a:txBody>
                    <a:bodyPr anchor="t" rtlCol="false"/>
                    <a:lstStyle/>
                    <a:p>
                      <a:pPr algn="ctr">
                        <a:lnSpc>
                          <a:spcPts val="2520"/>
                        </a:lnSpc>
                        <a:defRPr/>
                      </a:pPr>
                      <a:r>
                        <a:rPr lang="en-US" sz="1800">
                          <a:solidFill>
                            <a:srgbClr val="000000"/>
                          </a:solidFill>
                          <a:latin typeface="Clear Sans Bold"/>
                        </a:rPr>
                        <a:t>Forces de l’entreprise</a:t>
                      </a:r>
                      <a:endParaRPr lang="en-US" sz="1100"/>
                    </a:p>
                  </a:txBody>
                  <a:tcPr marL="190500" marR="190500" marT="190500" marB="190500" anchor="ctr">
                    <a:lnL cmpd="sng" algn="ctr" cap="flat" w="38100">
                      <a:solidFill>
                        <a:srgbClr val="FFD699"/>
                      </a:solidFill>
                      <a:prstDash val="solid"/>
                      <a:round/>
                      <a:headEnd type="none" w="med" len="med"/>
                      <a:tailEnd type="none" w="med" len="med"/>
                    </a:lnL>
                    <a:lnR cmpd="sng" algn="ctr" cap="flat" w="38100">
                      <a:solidFill>
                        <a:srgbClr val="FFD699"/>
                      </a:solidFill>
                      <a:prstDash val="solid"/>
                      <a:round/>
                      <a:headEnd type="none" w="med" len="med"/>
                      <a:tailEnd type="none" w="med" len="med"/>
                    </a:lnR>
                    <a:lnT cmpd="sng" algn="ctr" cap="flat" w="38100">
                      <a:solidFill>
                        <a:srgbClr val="FFD699"/>
                      </a:solidFill>
                      <a:prstDash val="solid"/>
                      <a:round/>
                      <a:headEnd type="none" w="med" len="med"/>
                      <a:tailEnd type="none" w="med" len="med"/>
                    </a:lnT>
                    <a:lnB cmpd="sng" algn="ctr" cap="flat" w="38100">
                      <a:solidFill>
                        <a:srgbClr val="FFD699"/>
                      </a:solidFill>
                      <a:prstDash val="solid"/>
                      <a:round/>
                      <a:headEnd type="none" w="med" len="med"/>
                      <a:tailEnd type="none" w="med" len="med"/>
                    </a:lnB>
                    <a:solidFill>
                      <a:srgbClr val="FCC200"/>
                    </a:solidFill>
                  </a:tcPr>
                </a:tc>
                <a:tc>
                  <a:txBody>
                    <a:bodyPr anchor="t" rtlCol="false"/>
                    <a:lstStyle/>
                    <a:p>
                      <a:pPr algn="ctr">
                        <a:lnSpc>
                          <a:spcPts val="2520"/>
                        </a:lnSpc>
                        <a:defRPr/>
                      </a:pPr>
                      <a:r>
                        <a:rPr lang="en-US" sz="1800">
                          <a:solidFill>
                            <a:srgbClr val="000000"/>
                          </a:solidFill>
                          <a:latin typeface="Clear Sans Bold"/>
                        </a:rPr>
                        <a:t>Opportunités par rapport à l’environnement​ses</a:t>
                      </a:r>
                      <a:endParaRPr lang="en-US" sz="1100"/>
                    </a:p>
                  </a:txBody>
                  <a:tcPr marL="190500" marR="190500" marT="190500" marB="190500" anchor="ctr">
                    <a:lnL cmpd="sng" algn="ctr" cap="flat" w="38100">
                      <a:solidFill>
                        <a:srgbClr val="FFD699"/>
                      </a:solidFill>
                      <a:prstDash val="solid"/>
                      <a:round/>
                      <a:headEnd type="none" w="med" len="med"/>
                      <a:tailEnd type="none" w="med" len="med"/>
                    </a:lnL>
                    <a:lnR cmpd="sng" algn="ctr" cap="flat" w="38100">
                      <a:solidFill>
                        <a:srgbClr val="FFD699"/>
                      </a:solidFill>
                      <a:prstDash val="solid"/>
                      <a:round/>
                      <a:headEnd type="none" w="med" len="med"/>
                      <a:tailEnd type="none" w="med" len="med"/>
                    </a:lnR>
                    <a:lnT cmpd="sng" algn="ctr" cap="flat" w="38100">
                      <a:solidFill>
                        <a:srgbClr val="FFD699"/>
                      </a:solidFill>
                      <a:prstDash val="solid"/>
                      <a:round/>
                      <a:headEnd type="none" w="med" len="med"/>
                      <a:tailEnd type="none" w="med" len="med"/>
                    </a:lnT>
                    <a:lnB cmpd="sng" algn="ctr" cap="flat" w="38100">
                      <a:solidFill>
                        <a:srgbClr val="FFD699"/>
                      </a:solidFill>
                      <a:prstDash val="solid"/>
                      <a:round/>
                      <a:headEnd type="none" w="med" len="med"/>
                      <a:tailEnd type="none" w="med" len="med"/>
                    </a:lnB>
                    <a:solidFill>
                      <a:srgbClr val="FCC200"/>
                    </a:solidFill>
                  </a:tcPr>
                </a:tc>
              </a:tr>
              <a:tr h="2063750">
                <a:tc>
                  <a:txBody>
                    <a:bodyPr anchor="t" rtlCol="false"/>
                    <a:lstStyle/>
                    <a:p>
                      <a:pPr algn="l" marL="388620" indent="-194310" lvl="1">
                        <a:lnSpc>
                          <a:spcPts val="2520"/>
                        </a:lnSpc>
                        <a:buFont typeface="Arial"/>
                        <a:buChar char="•"/>
                        <a:defRPr/>
                      </a:pPr>
                      <a:r>
                        <a:rPr lang="en-US" sz="1800">
                          <a:solidFill>
                            <a:srgbClr val="000000"/>
                          </a:solidFill>
                          <a:latin typeface="Clear Sans"/>
                        </a:rPr>
                        <a:t> Capacité d’innovation​</a:t>
                      </a:r>
                      <a:endParaRPr lang="en-US" sz="1100"/>
                    </a:p>
                    <a:p>
                      <a:pPr marL="388620" indent="-194310" lvl="1">
                        <a:lnSpc>
                          <a:spcPts val="2520"/>
                        </a:lnSpc>
                        <a:buFont typeface="Arial"/>
                        <a:buChar char="•"/>
                      </a:pPr>
                      <a:r>
                        <a:rPr lang="en-US" sz="1800">
                          <a:solidFill>
                            <a:srgbClr val="000000"/>
                          </a:solidFill>
                          <a:latin typeface="Clear Sans"/>
                        </a:rPr>
                        <a:t> Leader sur le marché​</a:t>
                      </a:r>
                    </a:p>
                    <a:p>
                      <a:pPr marL="388620" indent="-194310" lvl="1">
                        <a:lnSpc>
                          <a:spcPts val="2520"/>
                        </a:lnSpc>
                        <a:buFont typeface="Arial"/>
                        <a:buChar char="•"/>
                      </a:pPr>
                      <a:r>
                        <a:rPr lang="en-US" sz="1800">
                          <a:solidFill>
                            <a:srgbClr val="000000"/>
                          </a:solidFill>
                          <a:latin typeface="Clear Sans"/>
                        </a:rPr>
                        <a:t> Qualité des produits reconnue par les clients​</a:t>
                      </a:r>
                    </a:p>
                    <a:p>
                      <a:pPr marL="388620" indent="-194310" lvl="1">
                        <a:lnSpc>
                          <a:spcPts val="2520"/>
                        </a:lnSpc>
                        <a:buFont typeface="Arial"/>
                        <a:buChar char="•"/>
                      </a:pPr>
                      <a:r>
                        <a:rPr lang="en-US" sz="1800">
                          <a:solidFill>
                            <a:srgbClr val="000000"/>
                          </a:solidFill>
                          <a:latin typeface="Clear Sans"/>
                        </a:rPr>
                        <a:t> Compétitivité commerciale, technologique</a:t>
                      </a:r>
                    </a:p>
                    <a:p>
                      <a:pPr>
                        <a:lnSpc>
                          <a:spcPts val="2520"/>
                        </a:lnSpc>
                      </a:pPr>
                    </a:p>
                  </a:txBody>
                  <a:tcPr marL="190500" marR="190500" marT="190500" marB="190500" anchor="ctr">
                    <a:lnL cmpd="sng" algn="ctr" cap="flat" w="38100">
                      <a:solidFill>
                        <a:srgbClr val="FFD699"/>
                      </a:solidFill>
                      <a:prstDash val="solid"/>
                      <a:round/>
                      <a:headEnd type="none" w="med" len="med"/>
                      <a:tailEnd type="none" w="med" len="med"/>
                    </a:lnL>
                    <a:lnR cmpd="sng" algn="ctr" cap="flat" w="38100">
                      <a:solidFill>
                        <a:srgbClr val="FFD699"/>
                      </a:solidFill>
                      <a:prstDash val="solid"/>
                      <a:round/>
                      <a:headEnd type="none" w="med" len="med"/>
                      <a:tailEnd type="none" w="med" len="med"/>
                    </a:lnR>
                    <a:lnT cmpd="sng" algn="ctr" cap="flat" w="38100">
                      <a:solidFill>
                        <a:srgbClr val="FFD699"/>
                      </a:solidFill>
                      <a:prstDash val="solid"/>
                      <a:round/>
                      <a:headEnd type="none" w="med" len="med"/>
                      <a:tailEnd type="none" w="med" len="med"/>
                    </a:lnT>
                    <a:lnB cmpd="sng" algn="ctr" cap="flat" w="38100">
                      <a:solidFill>
                        <a:srgbClr val="FFD699"/>
                      </a:solidFill>
                      <a:prstDash val="solid"/>
                      <a:round/>
                      <a:headEnd type="none" w="med" len="med"/>
                      <a:tailEnd type="none" w="med" len="med"/>
                    </a:lnB>
                  </a:tcPr>
                </a:tc>
                <a:tc>
                  <a:txBody>
                    <a:bodyPr anchor="t" rtlCol="false"/>
                    <a:lstStyle/>
                    <a:p>
                      <a:pPr algn="l" marL="388620" indent="-194310" lvl="1">
                        <a:lnSpc>
                          <a:spcPts val="2520"/>
                        </a:lnSpc>
                        <a:buFont typeface="Arial"/>
                        <a:buChar char="•"/>
                        <a:defRPr/>
                      </a:pPr>
                      <a:r>
                        <a:rPr lang="en-US" sz="1800">
                          <a:solidFill>
                            <a:srgbClr val="000000"/>
                          </a:solidFill>
                          <a:latin typeface="Clear Sans"/>
                        </a:rPr>
                        <a:t> Marchés ou segments en croissance ou à potentiel​</a:t>
                      </a:r>
                      <a:endParaRPr lang="en-US" sz="1100"/>
                    </a:p>
                    <a:p>
                      <a:pPr marL="388620" indent="-194310" lvl="1">
                        <a:lnSpc>
                          <a:spcPts val="2520"/>
                        </a:lnSpc>
                        <a:buFont typeface="Arial"/>
                        <a:buChar char="•"/>
                      </a:pPr>
                      <a:r>
                        <a:rPr lang="en-US" sz="1800">
                          <a:solidFill>
                            <a:srgbClr val="000000"/>
                          </a:solidFill>
                          <a:latin typeface="Clear Sans"/>
                        </a:rPr>
                        <a:t> Nouvelle technologie​</a:t>
                      </a:r>
                    </a:p>
                    <a:p>
                      <a:pPr marL="388620" indent="-194310" lvl="1">
                        <a:lnSpc>
                          <a:spcPts val="2520"/>
                        </a:lnSpc>
                        <a:buFont typeface="Arial"/>
                        <a:buChar char="•"/>
                      </a:pPr>
                      <a:r>
                        <a:rPr lang="en-US" sz="1800">
                          <a:solidFill>
                            <a:srgbClr val="000000"/>
                          </a:solidFill>
                          <a:latin typeface="Clear Sans"/>
                        </a:rPr>
                        <a:t> Réglementation favorable</a:t>
                      </a:r>
                    </a:p>
                  </a:txBody>
                  <a:tcPr marL="190500" marR="190500" marT="190500" marB="190500" anchor="ctr">
                    <a:lnL cmpd="sng" algn="ctr" cap="flat" w="38100">
                      <a:solidFill>
                        <a:srgbClr val="FFD699"/>
                      </a:solidFill>
                      <a:prstDash val="solid"/>
                      <a:round/>
                      <a:headEnd type="none" w="med" len="med"/>
                      <a:tailEnd type="none" w="med" len="med"/>
                    </a:lnL>
                    <a:lnR cmpd="sng" algn="ctr" cap="flat" w="38100">
                      <a:solidFill>
                        <a:srgbClr val="FFD699"/>
                      </a:solidFill>
                      <a:prstDash val="solid"/>
                      <a:round/>
                      <a:headEnd type="none" w="med" len="med"/>
                      <a:tailEnd type="none" w="med" len="med"/>
                    </a:lnR>
                    <a:lnT cmpd="sng" algn="ctr" cap="flat" w="38100">
                      <a:solidFill>
                        <a:srgbClr val="FFD699"/>
                      </a:solidFill>
                      <a:prstDash val="solid"/>
                      <a:round/>
                      <a:headEnd type="none" w="med" len="med"/>
                      <a:tailEnd type="none" w="med" len="med"/>
                    </a:lnT>
                    <a:lnB cmpd="sng" algn="ctr" cap="flat" w="38100">
                      <a:solidFill>
                        <a:srgbClr val="FFD699"/>
                      </a:solidFill>
                      <a:prstDash val="solid"/>
                      <a:round/>
                      <a:headEnd type="none" w="med" len="med"/>
                      <a:tailEnd type="none" w="med" len="med"/>
                    </a:lnB>
                  </a:tcPr>
                </a:tc>
              </a:tr>
            </a:tbl>
          </a:graphicData>
        </a:graphic>
      </p:graphicFrame>
      <p:graphicFrame>
        <p:nvGraphicFramePr>
          <p:cNvPr name="Table 4" id="4"/>
          <p:cNvGraphicFramePr>
            <a:graphicFrameLocks noGrp="true"/>
          </p:cNvGraphicFramePr>
          <p:nvPr/>
        </p:nvGraphicFramePr>
        <p:xfrm>
          <a:off x="2831278" y="5828947"/>
          <a:ext cx="12625443" cy="3095625"/>
        </p:xfrm>
        <a:graphic>
          <a:graphicData uri="http://schemas.openxmlformats.org/drawingml/2006/table">
            <a:tbl>
              <a:tblPr/>
              <a:tblGrid>
                <a:gridCol w="6405839"/>
                <a:gridCol w="6219604"/>
              </a:tblGrid>
              <a:tr h="1031875">
                <a:tc>
                  <a:txBody>
                    <a:bodyPr anchor="t" rtlCol="false"/>
                    <a:lstStyle/>
                    <a:p>
                      <a:pPr algn="ctr">
                        <a:lnSpc>
                          <a:spcPts val="2520"/>
                        </a:lnSpc>
                        <a:defRPr/>
                      </a:pPr>
                      <a:r>
                        <a:rPr lang="en-US" sz="1800">
                          <a:solidFill>
                            <a:srgbClr val="FFFFFF"/>
                          </a:solidFill>
                          <a:latin typeface="Clear Sans Bold"/>
                        </a:rPr>
                        <a:t>Faiblesses de l’entreprise</a:t>
                      </a:r>
                      <a:endParaRPr lang="en-US" sz="1100"/>
                    </a:p>
                  </a:txBody>
                  <a:tcPr marL="190500" marR="190500" marT="190500" marB="190500" anchor="ctr">
                    <a:lnL cmpd="sng" algn="ctr" cap="flat" w="38100">
                      <a:solidFill>
                        <a:srgbClr val="FFD699"/>
                      </a:solidFill>
                      <a:prstDash val="solid"/>
                      <a:round/>
                      <a:headEnd type="none" w="med" len="med"/>
                      <a:tailEnd type="none" w="med" len="med"/>
                    </a:lnL>
                    <a:lnR cmpd="sng" algn="ctr" cap="flat" w="38100">
                      <a:solidFill>
                        <a:srgbClr val="FFD699"/>
                      </a:solidFill>
                      <a:prstDash val="solid"/>
                      <a:round/>
                      <a:headEnd type="none" w="med" len="med"/>
                      <a:tailEnd type="none" w="med" len="med"/>
                    </a:lnR>
                    <a:lnT cmpd="sng" algn="ctr" cap="flat" w="38100">
                      <a:solidFill>
                        <a:srgbClr val="FFD699"/>
                      </a:solidFill>
                      <a:prstDash val="solid"/>
                      <a:round/>
                      <a:headEnd type="none" w="med" len="med"/>
                      <a:tailEnd type="none" w="med" len="med"/>
                    </a:lnT>
                    <a:lnB cmpd="sng" algn="ctr" cap="flat" w="38100">
                      <a:solidFill>
                        <a:srgbClr val="FFD699"/>
                      </a:solidFill>
                      <a:prstDash val="solid"/>
                      <a:round/>
                      <a:headEnd type="none" w="med" len="med"/>
                      <a:tailEnd type="none" w="med" len="med"/>
                    </a:lnB>
                    <a:solidFill>
                      <a:srgbClr val="000000"/>
                    </a:solidFill>
                  </a:tcPr>
                </a:tc>
                <a:tc>
                  <a:txBody>
                    <a:bodyPr anchor="t" rtlCol="false"/>
                    <a:lstStyle/>
                    <a:p>
                      <a:pPr algn="ctr">
                        <a:lnSpc>
                          <a:spcPts val="2520"/>
                        </a:lnSpc>
                        <a:defRPr/>
                      </a:pPr>
                      <a:r>
                        <a:rPr lang="en-US" sz="1800">
                          <a:solidFill>
                            <a:srgbClr val="FFFFFF"/>
                          </a:solidFill>
                          <a:latin typeface="Clear Sans Bold"/>
                        </a:rPr>
                        <a:t>Menaces par rapport à l’environnement​ses</a:t>
                      </a:r>
                      <a:endParaRPr lang="en-US" sz="1100"/>
                    </a:p>
                  </a:txBody>
                  <a:tcPr marL="190500" marR="190500" marT="190500" marB="190500" anchor="ctr">
                    <a:lnL cmpd="sng" algn="ctr" cap="flat" w="38100">
                      <a:solidFill>
                        <a:srgbClr val="FFD699"/>
                      </a:solidFill>
                      <a:prstDash val="solid"/>
                      <a:round/>
                      <a:headEnd type="none" w="med" len="med"/>
                      <a:tailEnd type="none" w="med" len="med"/>
                    </a:lnL>
                    <a:lnR cmpd="sng" algn="ctr" cap="flat" w="38100">
                      <a:solidFill>
                        <a:srgbClr val="FFD699"/>
                      </a:solidFill>
                      <a:prstDash val="solid"/>
                      <a:round/>
                      <a:headEnd type="none" w="med" len="med"/>
                      <a:tailEnd type="none" w="med" len="med"/>
                    </a:lnR>
                    <a:lnT cmpd="sng" algn="ctr" cap="flat" w="38100">
                      <a:solidFill>
                        <a:srgbClr val="FFD699"/>
                      </a:solidFill>
                      <a:prstDash val="solid"/>
                      <a:round/>
                      <a:headEnd type="none" w="med" len="med"/>
                      <a:tailEnd type="none" w="med" len="med"/>
                    </a:lnT>
                    <a:lnB cmpd="sng" algn="ctr" cap="flat" w="38100">
                      <a:solidFill>
                        <a:srgbClr val="FFD699"/>
                      </a:solidFill>
                      <a:prstDash val="solid"/>
                      <a:round/>
                      <a:headEnd type="none" w="med" len="med"/>
                      <a:tailEnd type="none" w="med" len="med"/>
                    </a:lnB>
                    <a:solidFill>
                      <a:srgbClr val="000000"/>
                    </a:solidFill>
                  </a:tcPr>
                </a:tc>
              </a:tr>
              <a:tr h="2063750">
                <a:tc>
                  <a:txBody>
                    <a:bodyPr anchor="t" rtlCol="false"/>
                    <a:lstStyle/>
                    <a:p>
                      <a:pPr algn="l" marL="388620" indent="-194310" lvl="1">
                        <a:lnSpc>
                          <a:spcPts val="2520"/>
                        </a:lnSpc>
                        <a:buFont typeface="Arial"/>
                        <a:buChar char="•"/>
                        <a:defRPr/>
                      </a:pPr>
                      <a:r>
                        <a:rPr lang="en-US" sz="1800">
                          <a:solidFill>
                            <a:srgbClr val="000000"/>
                          </a:solidFill>
                          <a:latin typeface="Clear Sans"/>
                        </a:rPr>
                        <a:t> Capacité financière faible​</a:t>
                      </a:r>
                      <a:endParaRPr lang="en-US" sz="1100"/>
                    </a:p>
                    <a:p>
                      <a:pPr marL="388620" indent="-194310" lvl="1">
                        <a:lnSpc>
                          <a:spcPts val="2520"/>
                        </a:lnSpc>
                        <a:buFont typeface="Arial"/>
                        <a:buChar char="•"/>
                      </a:pPr>
                      <a:r>
                        <a:rPr lang="en-US" sz="1800">
                          <a:solidFill>
                            <a:srgbClr val="000000"/>
                          </a:solidFill>
                          <a:latin typeface="Clear Sans"/>
                        </a:rPr>
                        <a:t> Faible image de marque​</a:t>
                      </a:r>
                    </a:p>
                    <a:p>
                      <a:pPr marL="388620" indent="-194310" lvl="1">
                        <a:lnSpc>
                          <a:spcPts val="2520"/>
                        </a:lnSpc>
                        <a:buFont typeface="Arial"/>
                        <a:buChar char="•"/>
                      </a:pPr>
                      <a:r>
                        <a:rPr lang="en-US" sz="1800">
                          <a:solidFill>
                            <a:srgbClr val="000000"/>
                          </a:solidFill>
                          <a:latin typeface="Clear Sans"/>
                        </a:rPr>
                        <a:t> Portefeuille produits mal équilibré​</a:t>
                      </a:r>
                    </a:p>
                    <a:p>
                      <a:pPr marL="388620" indent="-194310" lvl="1">
                        <a:lnSpc>
                          <a:spcPts val="2520"/>
                        </a:lnSpc>
                        <a:buFont typeface="Arial"/>
                        <a:buChar char="•"/>
                      </a:pPr>
                      <a:r>
                        <a:rPr lang="en-US" sz="1800">
                          <a:solidFill>
                            <a:srgbClr val="000000"/>
                          </a:solidFill>
                          <a:latin typeface="Clear Sans"/>
                        </a:rPr>
                        <a:t> Faible compétitivité commerciale</a:t>
                      </a:r>
                    </a:p>
                    <a:p>
                      <a:pPr>
                        <a:lnSpc>
                          <a:spcPts val="2520"/>
                        </a:lnSpc>
                      </a:pPr>
                    </a:p>
                  </a:txBody>
                  <a:tcPr marL="190500" marR="190500" marT="190500" marB="190500" anchor="ctr">
                    <a:lnL cmpd="sng" algn="ctr" cap="flat" w="38100">
                      <a:solidFill>
                        <a:srgbClr val="FFD699"/>
                      </a:solidFill>
                      <a:prstDash val="solid"/>
                      <a:round/>
                      <a:headEnd type="none" w="med" len="med"/>
                      <a:tailEnd type="none" w="med" len="med"/>
                    </a:lnL>
                    <a:lnR cmpd="sng" algn="ctr" cap="flat" w="38100">
                      <a:solidFill>
                        <a:srgbClr val="FFD699"/>
                      </a:solidFill>
                      <a:prstDash val="solid"/>
                      <a:round/>
                      <a:headEnd type="none" w="med" len="med"/>
                      <a:tailEnd type="none" w="med" len="med"/>
                    </a:lnR>
                    <a:lnT cmpd="sng" algn="ctr" cap="flat" w="38100">
                      <a:solidFill>
                        <a:srgbClr val="FFD699"/>
                      </a:solidFill>
                      <a:prstDash val="solid"/>
                      <a:round/>
                      <a:headEnd type="none" w="med" len="med"/>
                      <a:tailEnd type="none" w="med" len="med"/>
                    </a:lnT>
                    <a:lnB cmpd="sng" algn="ctr" cap="flat" w="38100">
                      <a:solidFill>
                        <a:srgbClr val="FFD699"/>
                      </a:solidFill>
                      <a:prstDash val="solid"/>
                      <a:round/>
                      <a:headEnd type="none" w="med" len="med"/>
                      <a:tailEnd type="none" w="med" len="med"/>
                    </a:lnB>
                  </a:tcPr>
                </a:tc>
                <a:tc>
                  <a:txBody>
                    <a:bodyPr anchor="t" rtlCol="false"/>
                    <a:lstStyle/>
                    <a:p>
                      <a:pPr algn="l" marL="388620" indent="-194310" lvl="1">
                        <a:lnSpc>
                          <a:spcPts val="2520"/>
                        </a:lnSpc>
                        <a:buFont typeface="Arial"/>
                        <a:buChar char="•"/>
                        <a:defRPr/>
                      </a:pPr>
                      <a:r>
                        <a:rPr lang="en-US" sz="1800">
                          <a:solidFill>
                            <a:srgbClr val="000000"/>
                          </a:solidFill>
                          <a:latin typeface="Clear Sans"/>
                        </a:rPr>
                        <a:t> Concurrence directe importante​</a:t>
                      </a:r>
                      <a:endParaRPr lang="en-US" sz="1100"/>
                    </a:p>
                    <a:p>
                      <a:pPr marL="388620" indent="-194310" lvl="1">
                        <a:lnSpc>
                          <a:spcPts val="2520"/>
                        </a:lnSpc>
                        <a:buFont typeface="Arial"/>
                        <a:buChar char="•"/>
                      </a:pPr>
                      <a:r>
                        <a:rPr lang="en-US" sz="1800">
                          <a:solidFill>
                            <a:srgbClr val="000000"/>
                          </a:solidFill>
                          <a:latin typeface="Clear Sans"/>
                        </a:rPr>
                        <a:t> Nouveaux entrants​</a:t>
                      </a:r>
                    </a:p>
                    <a:p>
                      <a:pPr marL="388620" indent="-194310" lvl="1">
                        <a:lnSpc>
                          <a:spcPts val="2520"/>
                        </a:lnSpc>
                        <a:buFont typeface="Arial"/>
                        <a:buChar char="•"/>
                      </a:pPr>
                      <a:r>
                        <a:rPr lang="en-US" sz="1800">
                          <a:solidFill>
                            <a:srgbClr val="000000"/>
                          </a:solidFill>
                          <a:latin typeface="Clear Sans"/>
                        </a:rPr>
                        <a:t> Législation peu favorable​</a:t>
                      </a:r>
                    </a:p>
                    <a:p>
                      <a:pPr marL="388620" indent="-194310" lvl="1">
                        <a:lnSpc>
                          <a:spcPts val="2520"/>
                        </a:lnSpc>
                        <a:buFont typeface="Arial"/>
                        <a:buChar char="•"/>
                      </a:pPr>
                      <a:r>
                        <a:rPr lang="en-US" sz="1800">
                          <a:solidFill>
                            <a:srgbClr val="000000"/>
                          </a:solidFill>
                          <a:latin typeface="Clear Sans"/>
                        </a:rPr>
                        <a:t> Marché en maturité ou en baisse</a:t>
                      </a:r>
                    </a:p>
                  </a:txBody>
                  <a:tcPr marL="190500" marR="190500" marT="190500" marB="190500" anchor="ctr">
                    <a:lnL cmpd="sng" algn="ctr" cap="flat" w="38100">
                      <a:solidFill>
                        <a:srgbClr val="FFD699"/>
                      </a:solidFill>
                      <a:prstDash val="solid"/>
                      <a:round/>
                      <a:headEnd type="none" w="med" len="med"/>
                      <a:tailEnd type="none" w="med" len="med"/>
                    </a:lnL>
                    <a:lnR cmpd="sng" algn="ctr" cap="flat" w="38100">
                      <a:solidFill>
                        <a:srgbClr val="FFD699"/>
                      </a:solidFill>
                      <a:prstDash val="solid"/>
                      <a:round/>
                      <a:headEnd type="none" w="med" len="med"/>
                      <a:tailEnd type="none" w="med" len="med"/>
                    </a:lnR>
                    <a:lnT cmpd="sng" algn="ctr" cap="flat" w="38100">
                      <a:solidFill>
                        <a:srgbClr val="FFD699"/>
                      </a:solidFill>
                      <a:prstDash val="solid"/>
                      <a:round/>
                      <a:headEnd type="none" w="med" len="med"/>
                      <a:tailEnd type="none" w="med" len="med"/>
                    </a:lnT>
                    <a:lnB cmpd="sng" algn="ctr" cap="flat" w="38100">
                      <a:solidFill>
                        <a:srgbClr val="FFD699"/>
                      </a:solidFill>
                      <a:prstDash val="solid"/>
                      <a:round/>
                      <a:headEnd type="none" w="med" len="med"/>
                      <a:tailEnd type="none" w="med" len="med"/>
                    </a:lnB>
                  </a:tcPr>
                </a:tc>
              </a:tr>
            </a:tbl>
          </a:graphicData>
        </a:graphic>
      </p:graphicFrame>
      <p:sp>
        <p:nvSpPr>
          <p:cNvPr name="Freeform 5" id="5"/>
          <p:cNvSpPr/>
          <p:nvPr/>
        </p:nvSpPr>
        <p:spPr>
          <a:xfrm flipH="false" flipV="false" rot="-1128768">
            <a:off x="407180" y="1858886"/>
            <a:ext cx="2376565" cy="986275"/>
          </a:xfrm>
          <a:custGeom>
            <a:avLst/>
            <a:gdLst/>
            <a:ahLst/>
            <a:cxnLst/>
            <a:rect r="r" b="b" t="t" l="l"/>
            <a:pathLst>
              <a:path h="986275" w="2376565">
                <a:moveTo>
                  <a:pt x="0" y="0"/>
                </a:moveTo>
                <a:lnTo>
                  <a:pt x="2376566" y="0"/>
                </a:lnTo>
                <a:lnTo>
                  <a:pt x="2376566" y="986275"/>
                </a:lnTo>
                <a:lnTo>
                  <a:pt x="0" y="986275"/>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AutoShape 6" id="6"/>
          <p:cNvSpPr/>
          <p:nvPr/>
        </p:nvSpPr>
        <p:spPr>
          <a:xfrm rot="0">
            <a:off x="0" y="-21346"/>
            <a:ext cx="18288000" cy="1502036"/>
          </a:xfrm>
          <a:prstGeom prst="rect">
            <a:avLst/>
          </a:prstGeom>
          <a:solidFill>
            <a:srgbClr val="222222"/>
          </a:solidFill>
        </p:spPr>
      </p:sp>
      <p:sp>
        <p:nvSpPr>
          <p:cNvPr name="TextBox 7" id="7"/>
          <p:cNvSpPr txBox="true"/>
          <p:nvPr/>
        </p:nvSpPr>
        <p:spPr>
          <a:xfrm rot="0">
            <a:off x="4122531" y="194367"/>
            <a:ext cx="10147266" cy="1337310"/>
          </a:xfrm>
          <a:prstGeom prst="rect">
            <a:avLst/>
          </a:prstGeom>
        </p:spPr>
        <p:txBody>
          <a:bodyPr anchor="t" rtlCol="false" tIns="0" lIns="0" bIns="0" rIns="0">
            <a:spAutoFit/>
          </a:bodyPr>
          <a:lstStyle/>
          <a:p>
            <a:pPr algn="ctr">
              <a:lnSpc>
                <a:spcPts val="5040"/>
              </a:lnSpc>
            </a:pPr>
            <a:r>
              <a:rPr lang="en-US" sz="5600">
                <a:solidFill>
                  <a:srgbClr val="FFFFFF"/>
                </a:solidFill>
                <a:latin typeface="Asap Bold"/>
              </a:rPr>
              <a:t>Positionnement dans l’environnement</a:t>
            </a:r>
          </a:p>
        </p:txBody>
      </p:sp>
      <p:sp>
        <p:nvSpPr>
          <p:cNvPr name="TextBox 8" id="8"/>
          <p:cNvSpPr txBox="true"/>
          <p:nvPr/>
        </p:nvSpPr>
        <p:spPr>
          <a:xfrm rot="-1133117">
            <a:off x="321565" y="1983281"/>
            <a:ext cx="2567654" cy="655955"/>
          </a:xfrm>
          <a:prstGeom prst="rect">
            <a:avLst/>
          </a:prstGeom>
        </p:spPr>
        <p:txBody>
          <a:bodyPr anchor="t" rtlCol="false" tIns="0" lIns="0" bIns="0" rIns="0">
            <a:spAutoFit/>
          </a:bodyPr>
          <a:lstStyle/>
          <a:p>
            <a:pPr algn="ctr">
              <a:lnSpc>
                <a:spcPts val="5319"/>
              </a:lnSpc>
            </a:pPr>
            <a:r>
              <a:rPr lang="en-US" sz="3799">
                <a:solidFill>
                  <a:srgbClr val="E3516D"/>
                </a:solidFill>
                <a:latin typeface="Comodo Stamp"/>
              </a:rPr>
              <a:t>Exemple</a:t>
            </a:r>
          </a:p>
        </p:txBody>
      </p:sp>
      <p:sp>
        <p:nvSpPr>
          <p:cNvPr name="Freeform 9" id="9"/>
          <p:cNvSpPr/>
          <p:nvPr/>
        </p:nvSpPr>
        <p:spPr>
          <a:xfrm flipH="false" flipV="false" rot="0">
            <a:off x="154183" y="9501273"/>
            <a:ext cx="1013659" cy="709561"/>
          </a:xfrm>
          <a:custGeom>
            <a:avLst/>
            <a:gdLst/>
            <a:ahLst/>
            <a:cxnLst/>
            <a:rect r="r" b="b" t="t" l="l"/>
            <a:pathLst>
              <a:path h="709561" w="1013659">
                <a:moveTo>
                  <a:pt x="0" y="0"/>
                </a:moveTo>
                <a:lnTo>
                  <a:pt x="1013659" y="0"/>
                </a:lnTo>
                <a:lnTo>
                  <a:pt x="1013659" y="709561"/>
                </a:lnTo>
                <a:lnTo>
                  <a:pt x="0" y="709561"/>
                </a:lnTo>
                <a:lnTo>
                  <a:pt x="0" y="0"/>
                </a:lnTo>
                <a:close/>
              </a:path>
            </a:pathLst>
          </a:custGeom>
          <a:blipFill>
            <a:blip r:embed="rId6"/>
            <a:stretch>
              <a:fillRect l="0" t="0" r="0" b="0"/>
            </a:stretch>
          </a:blipFill>
        </p:spPr>
      </p:sp>
      <p:grpSp>
        <p:nvGrpSpPr>
          <p:cNvPr name="Group 10" id="10"/>
          <p:cNvGrpSpPr/>
          <p:nvPr/>
        </p:nvGrpSpPr>
        <p:grpSpPr>
          <a:xfrm rot="0">
            <a:off x="14317869" y="257505"/>
            <a:ext cx="3970131" cy="1115786"/>
            <a:chOff x="0" y="0"/>
            <a:chExt cx="5293508" cy="1487714"/>
          </a:xfrm>
        </p:grpSpPr>
        <p:sp>
          <p:nvSpPr>
            <p:cNvPr name="Freeform 11" id="11"/>
            <p:cNvSpPr/>
            <p:nvPr/>
          </p:nvSpPr>
          <p:spPr>
            <a:xfrm flipH="false" flipV="false" rot="0">
              <a:off x="0" y="0"/>
              <a:ext cx="5213087" cy="1298448"/>
            </a:xfrm>
            <a:custGeom>
              <a:avLst/>
              <a:gdLst/>
              <a:ahLst/>
              <a:cxnLst/>
              <a:rect r="r" b="b" t="t" l="l"/>
              <a:pathLst>
                <a:path h="1298448" w="5213087">
                  <a:moveTo>
                    <a:pt x="0" y="0"/>
                  </a:moveTo>
                  <a:lnTo>
                    <a:pt x="5213087" y="0"/>
                  </a:lnTo>
                  <a:lnTo>
                    <a:pt x="5213087" y="1298448"/>
                  </a:lnTo>
                  <a:lnTo>
                    <a:pt x="0" y="1298448"/>
                  </a:lnTo>
                  <a:lnTo>
                    <a:pt x="0" y="0"/>
                  </a:lnTo>
                  <a:close/>
                </a:path>
              </a:pathLst>
            </a:custGeom>
            <a:blipFill>
              <a:blip r:embed="rId7"/>
              <a:stretch>
                <a:fillRect l="-315124" t="0" r="0" b="0"/>
              </a:stretch>
            </a:blipFill>
          </p:spPr>
        </p:sp>
        <p:sp>
          <p:nvSpPr>
            <p:cNvPr name="Freeform 12" id="12"/>
            <p:cNvSpPr/>
            <p:nvPr/>
          </p:nvSpPr>
          <p:spPr>
            <a:xfrm flipH="false" flipV="false" rot="0">
              <a:off x="2234984" y="0"/>
              <a:ext cx="312058" cy="403933"/>
            </a:xfrm>
            <a:custGeom>
              <a:avLst/>
              <a:gdLst/>
              <a:ahLst/>
              <a:cxnLst/>
              <a:rect r="r" b="b" t="t" l="l"/>
              <a:pathLst>
                <a:path h="403933" w="312058">
                  <a:moveTo>
                    <a:pt x="0" y="0"/>
                  </a:moveTo>
                  <a:lnTo>
                    <a:pt x="312058" y="0"/>
                  </a:lnTo>
                  <a:lnTo>
                    <a:pt x="312058" y="403933"/>
                  </a:lnTo>
                  <a:lnTo>
                    <a:pt x="0" y="403933"/>
                  </a:lnTo>
                  <a:lnTo>
                    <a:pt x="0" y="0"/>
                  </a:lnTo>
                  <a:close/>
                </a:path>
              </a:pathLst>
            </a:custGeom>
            <a:blipFill>
              <a:blip r:embed="rId8"/>
              <a:stretch>
                <a:fillRect l="0" t="0" r="-6834875" b="-221451"/>
              </a:stretch>
            </a:blipFill>
          </p:spPr>
        </p:sp>
        <p:sp>
          <p:nvSpPr>
            <p:cNvPr name="Freeform 13" id="13"/>
            <p:cNvSpPr/>
            <p:nvPr/>
          </p:nvSpPr>
          <p:spPr>
            <a:xfrm flipH="false" flipV="false" rot="0">
              <a:off x="2783493" y="523458"/>
              <a:ext cx="312058" cy="403933"/>
            </a:xfrm>
            <a:custGeom>
              <a:avLst/>
              <a:gdLst/>
              <a:ahLst/>
              <a:cxnLst/>
              <a:rect r="r" b="b" t="t" l="l"/>
              <a:pathLst>
                <a:path h="403933" w="312058">
                  <a:moveTo>
                    <a:pt x="0" y="0"/>
                  </a:moveTo>
                  <a:lnTo>
                    <a:pt x="312058" y="0"/>
                  </a:lnTo>
                  <a:lnTo>
                    <a:pt x="312058" y="403932"/>
                  </a:lnTo>
                  <a:lnTo>
                    <a:pt x="0" y="403932"/>
                  </a:lnTo>
                  <a:lnTo>
                    <a:pt x="0" y="0"/>
                  </a:lnTo>
                  <a:close/>
                </a:path>
              </a:pathLst>
            </a:custGeom>
            <a:blipFill>
              <a:blip r:embed="rId8"/>
              <a:stretch>
                <a:fillRect l="0" t="0" r="-6834875" b="-221451"/>
              </a:stretch>
            </a:blipFill>
          </p:spPr>
        </p:sp>
        <p:sp>
          <p:nvSpPr>
            <p:cNvPr name="Freeform 14" id="14"/>
            <p:cNvSpPr/>
            <p:nvPr/>
          </p:nvSpPr>
          <p:spPr>
            <a:xfrm flipH="false" flipV="false" rot="0">
              <a:off x="4981451" y="1083782"/>
              <a:ext cx="312058" cy="403933"/>
            </a:xfrm>
            <a:custGeom>
              <a:avLst/>
              <a:gdLst/>
              <a:ahLst/>
              <a:cxnLst/>
              <a:rect r="r" b="b" t="t" l="l"/>
              <a:pathLst>
                <a:path h="403933" w="312058">
                  <a:moveTo>
                    <a:pt x="0" y="0"/>
                  </a:moveTo>
                  <a:lnTo>
                    <a:pt x="312057" y="0"/>
                  </a:lnTo>
                  <a:lnTo>
                    <a:pt x="312057" y="403932"/>
                  </a:lnTo>
                  <a:lnTo>
                    <a:pt x="0" y="403932"/>
                  </a:lnTo>
                  <a:lnTo>
                    <a:pt x="0" y="0"/>
                  </a:lnTo>
                  <a:close/>
                </a:path>
              </a:pathLst>
            </a:custGeom>
            <a:blipFill>
              <a:blip r:embed="rId8"/>
              <a:stretch>
                <a:fillRect l="0" t="0" r="-6834875" b="-221451"/>
              </a:stretch>
            </a:blipFill>
          </p:spPr>
        </p:sp>
      </p:grpSp>
      <p:grpSp>
        <p:nvGrpSpPr>
          <p:cNvPr name="Group 15" id="15"/>
          <p:cNvGrpSpPr/>
          <p:nvPr/>
        </p:nvGrpSpPr>
        <p:grpSpPr>
          <a:xfrm rot="0">
            <a:off x="152400" y="267392"/>
            <a:ext cx="3970131" cy="1115786"/>
            <a:chOff x="0" y="0"/>
            <a:chExt cx="5293508" cy="1487714"/>
          </a:xfrm>
        </p:grpSpPr>
        <p:sp>
          <p:nvSpPr>
            <p:cNvPr name="Freeform 16" id="16"/>
            <p:cNvSpPr/>
            <p:nvPr/>
          </p:nvSpPr>
          <p:spPr>
            <a:xfrm flipH="false" flipV="false" rot="0">
              <a:off x="0" y="0"/>
              <a:ext cx="5213087" cy="1298448"/>
            </a:xfrm>
            <a:custGeom>
              <a:avLst/>
              <a:gdLst/>
              <a:ahLst/>
              <a:cxnLst/>
              <a:rect r="r" b="b" t="t" l="l"/>
              <a:pathLst>
                <a:path h="1298448" w="5213087">
                  <a:moveTo>
                    <a:pt x="0" y="0"/>
                  </a:moveTo>
                  <a:lnTo>
                    <a:pt x="5213087" y="0"/>
                  </a:lnTo>
                  <a:lnTo>
                    <a:pt x="5213087" y="1298448"/>
                  </a:lnTo>
                  <a:lnTo>
                    <a:pt x="0" y="1298448"/>
                  </a:lnTo>
                  <a:lnTo>
                    <a:pt x="0" y="0"/>
                  </a:lnTo>
                  <a:close/>
                </a:path>
              </a:pathLst>
            </a:custGeom>
            <a:blipFill>
              <a:blip r:embed="rId7"/>
              <a:stretch>
                <a:fillRect l="-315124" t="0" r="0" b="0"/>
              </a:stretch>
            </a:blipFill>
          </p:spPr>
        </p:sp>
        <p:sp>
          <p:nvSpPr>
            <p:cNvPr name="Freeform 17" id="17"/>
            <p:cNvSpPr/>
            <p:nvPr/>
          </p:nvSpPr>
          <p:spPr>
            <a:xfrm flipH="false" flipV="false" rot="0">
              <a:off x="2234984" y="0"/>
              <a:ext cx="312058" cy="403933"/>
            </a:xfrm>
            <a:custGeom>
              <a:avLst/>
              <a:gdLst/>
              <a:ahLst/>
              <a:cxnLst/>
              <a:rect r="r" b="b" t="t" l="l"/>
              <a:pathLst>
                <a:path h="403933" w="312058">
                  <a:moveTo>
                    <a:pt x="0" y="0"/>
                  </a:moveTo>
                  <a:lnTo>
                    <a:pt x="312058" y="0"/>
                  </a:lnTo>
                  <a:lnTo>
                    <a:pt x="312058" y="403933"/>
                  </a:lnTo>
                  <a:lnTo>
                    <a:pt x="0" y="403933"/>
                  </a:lnTo>
                  <a:lnTo>
                    <a:pt x="0" y="0"/>
                  </a:lnTo>
                  <a:close/>
                </a:path>
              </a:pathLst>
            </a:custGeom>
            <a:blipFill>
              <a:blip r:embed="rId8"/>
              <a:stretch>
                <a:fillRect l="0" t="0" r="-6834875" b="-221451"/>
              </a:stretch>
            </a:blipFill>
          </p:spPr>
        </p:sp>
        <p:sp>
          <p:nvSpPr>
            <p:cNvPr name="Freeform 18" id="18"/>
            <p:cNvSpPr/>
            <p:nvPr/>
          </p:nvSpPr>
          <p:spPr>
            <a:xfrm flipH="false" flipV="false" rot="0">
              <a:off x="2783493" y="523458"/>
              <a:ext cx="312058" cy="403933"/>
            </a:xfrm>
            <a:custGeom>
              <a:avLst/>
              <a:gdLst/>
              <a:ahLst/>
              <a:cxnLst/>
              <a:rect r="r" b="b" t="t" l="l"/>
              <a:pathLst>
                <a:path h="403933" w="312058">
                  <a:moveTo>
                    <a:pt x="0" y="0"/>
                  </a:moveTo>
                  <a:lnTo>
                    <a:pt x="312058" y="0"/>
                  </a:lnTo>
                  <a:lnTo>
                    <a:pt x="312058" y="403932"/>
                  </a:lnTo>
                  <a:lnTo>
                    <a:pt x="0" y="403932"/>
                  </a:lnTo>
                  <a:lnTo>
                    <a:pt x="0" y="0"/>
                  </a:lnTo>
                  <a:close/>
                </a:path>
              </a:pathLst>
            </a:custGeom>
            <a:blipFill>
              <a:blip r:embed="rId8"/>
              <a:stretch>
                <a:fillRect l="0" t="0" r="-6834875" b="-221451"/>
              </a:stretch>
            </a:blipFill>
          </p:spPr>
        </p:sp>
        <p:sp>
          <p:nvSpPr>
            <p:cNvPr name="Freeform 19" id="19"/>
            <p:cNvSpPr/>
            <p:nvPr/>
          </p:nvSpPr>
          <p:spPr>
            <a:xfrm flipH="false" flipV="false" rot="0">
              <a:off x="4981451" y="1083782"/>
              <a:ext cx="312058" cy="403933"/>
            </a:xfrm>
            <a:custGeom>
              <a:avLst/>
              <a:gdLst/>
              <a:ahLst/>
              <a:cxnLst/>
              <a:rect r="r" b="b" t="t" l="l"/>
              <a:pathLst>
                <a:path h="403933" w="312058">
                  <a:moveTo>
                    <a:pt x="0" y="0"/>
                  </a:moveTo>
                  <a:lnTo>
                    <a:pt x="312057" y="0"/>
                  </a:lnTo>
                  <a:lnTo>
                    <a:pt x="312057" y="403932"/>
                  </a:lnTo>
                  <a:lnTo>
                    <a:pt x="0" y="403932"/>
                  </a:lnTo>
                  <a:lnTo>
                    <a:pt x="0" y="0"/>
                  </a:lnTo>
                  <a:close/>
                </a:path>
              </a:pathLst>
            </a:custGeom>
            <a:blipFill>
              <a:blip r:embed="rId8"/>
              <a:stretch>
                <a:fillRect l="0" t="0" r="-6834875" b="-221451"/>
              </a:stretch>
            </a:blipFill>
          </p:spPr>
        </p:sp>
      </p:grpSp>
    </p:spTree>
  </p:cSld>
  <p:clrMapOvr>
    <a:masterClrMapping/>
  </p:clrMapOvr>
</p:sld>
</file>

<file path=ppt/slides/slide12.xml><?xml version="1.0" encoding="utf-8"?>
<p:sld xmlns:p="http://schemas.openxmlformats.org/presentationml/2006/main" xmlns:a="http://schemas.openxmlformats.org/drawingml/2006/main" xmlns:r="http://schemas.openxmlformats.org/officeDocument/2006/relationships">
  <p:cSld>
    <p:bg>
      <p:bgPr>
        <a:solidFill>
          <a:srgbClr val="ECF0F3"/>
        </a:solidFill>
      </p:bgPr>
    </p:bg>
    <p:spTree>
      <p:nvGrpSpPr>
        <p:cNvPr id="1" name=""/>
        <p:cNvGrpSpPr/>
        <p:nvPr/>
      </p:nvGrpSpPr>
      <p:grpSpPr>
        <a:xfrm>
          <a:off x="0" y="0"/>
          <a:ext cx="0" cy="0"/>
          <a:chOff x="0" y="0"/>
          <a:chExt cx="0" cy="0"/>
        </a:xfrm>
      </p:grpSpPr>
      <p:sp>
        <p:nvSpPr>
          <p:cNvPr name="Freeform 2" id="2"/>
          <p:cNvSpPr/>
          <p:nvPr/>
        </p:nvSpPr>
        <p:spPr>
          <a:xfrm flipH="true" flipV="false" rot="0">
            <a:off x="17697472" y="9015327"/>
            <a:ext cx="292782" cy="485946"/>
          </a:xfrm>
          <a:custGeom>
            <a:avLst/>
            <a:gdLst/>
            <a:ahLst/>
            <a:cxnLst/>
            <a:rect r="r" b="b" t="t" l="l"/>
            <a:pathLst>
              <a:path h="485946" w="292782">
                <a:moveTo>
                  <a:pt x="292782" y="0"/>
                </a:moveTo>
                <a:lnTo>
                  <a:pt x="0" y="0"/>
                </a:lnTo>
                <a:lnTo>
                  <a:pt x="0" y="485946"/>
                </a:lnTo>
                <a:lnTo>
                  <a:pt x="292782" y="485946"/>
                </a:lnTo>
                <a:lnTo>
                  <a:pt x="292782"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AutoShape 3" id="3"/>
          <p:cNvSpPr/>
          <p:nvPr/>
        </p:nvSpPr>
        <p:spPr>
          <a:xfrm rot="0">
            <a:off x="0" y="-21346"/>
            <a:ext cx="18288000" cy="1502036"/>
          </a:xfrm>
          <a:prstGeom prst="rect">
            <a:avLst/>
          </a:prstGeom>
          <a:solidFill>
            <a:srgbClr val="222222"/>
          </a:solidFill>
        </p:spPr>
      </p:sp>
      <p:sp>
        <p:nvSpPr>
          <p:cNvPr name="TextBox 4" id="4"/>
          <p:cNvSpPr txBox="true"/>
          <p:nvPr/>
        </p:nvSpPr>
        <p:spPr>
          <a:xfrm rot="0">
            <a:off x="4122531" y="191192"/>
            <a:ext cx="10163232" cy="962660"/>
          </a:xfrm>
          <a:prstGeom prst="rect">
            <a:avLst/>
          </a:prstGeom>
        </p:spPr>
        <p:txBody>
          <a:bodyPr anchor="t" rtlCol="false" tIns="0" lIns="0" bIns="0" rIns="0">
            <a:spAutoFit/>
          </a:bodyPr>
          <a:lstStyle/>
          <a:p>
            <a:pPr algn="ctr">
              <a:lnSpc>
                <a:spcPts val="7840"/>
              </a:lnSpc>
            </a:pPr>
            <a:r>
              <a:rPr lang="en-US" sz="5600">
                <a:solidFill>
                  <a:srgbClr val="FFFFFF"/>
                </a:solidFill>
                <a:latin typeface="Asap Bold"/>
              </a:rPr>
              <a:t>La stratégie commerciale</a:t>
            </a:r>
          </a:p>
        </p:txBody>
      </p:sp>
      <p:sp>
        <p:nvSpPr>
          <p:cNvPr name="TextBox 5" id="5"/>
          <p:cNvSpPr txBox="true"/>
          <p:nvPr/>
        </p:nvSpPr>
        <p:spPr>
          <a:xfrm rot="0">
            <a:off x="1275336" y="2516759"/>
            <a:ext cx="15983964" cy="5605907"/>
          </a:xfrm>
          <a:prstGeom prst="rect">
            <a:avLst/>
          </a:prstGeom>
        </p:spPr>
        <p:txBody>
          <a:bodyPr anchor="t" rtlCol="false" tIns="0" lIns="0" bIns="0" rIns="0">
            <a:spAutoFit/>
          </a:bodyPr>
          <a:lstStyle/>
          <a:p>
            <a:pPr>
              <a:lnSpc>
                <a:spcPts val="3424"/>
              </a:lnSpc>
            </a:pPr>
            <a:r>
              <a:rPr lang="en-US" sz="3200">
                <a:solidFill>
                  <a:srgbClr val="000000"/>
                </a:solidFill>
                <a:latin typeface="Asap Bold"/>
              </a:rPr>
              <a:t>Décrivez le mode de commercialisation et /ou la distribution de votre offre</a:t>
            </a:r>
            <a:r>
              <a:rPr lang="en-US" sz="3200">
                <a:solidFill>
                  <a:srgbClr val="000000"/>
                </a:solidFill>
                <a:latin typeface="Asap"/>
              </a:rPr>
              <a:t> - canaux de commercialisation (vente directe – indirecte – partenaires) dans la chaîne de valeur pour atteindre le client final.​</a:t>
            </a:r>
          </a:p>
          <a:p>
            <a:pPr>
              <a:lnSpc>
                <a:spcPts val="3424"/>
              </a:lnSpc>
            </a:pPr>
            <a:r>
              <a:rPr lang="en-US" sz="3200">
                <a:solidFill>
                  <a:srgbClr val="000000"/>
                </a:solidFill>
                <a:latin typeface="Asap"/>
              </a:rPr>
              <a:t>​</a:t>
            </a:r>
          </a:p>
          <a:p>
            <a:pPr>
              <a:lnSpc>
                <a:spcPts val="3424"/>
              </a:lnSpc>
            </a:pPr>
            <a:r>
              <a:rPr lang="en-US" sz="3200">
                <a:solidFill>
                  <a:srgbClr val="000000"/>
                </a:solidFill>
                <a:latin typeface="Asap"/>
              </a:rPr>
              <a:t>Quelle(s) sont les </a:t>
            </a:r>
            <a:r>
              <a:rPr lang="en-US" sz="3200">
                <a:solidFill>
                  <a:srgbClr val="000000"/>
                </a:solidFill>
                <a:latin typeface="Asap Bold"/>
              </a:rPr>
              <a:t>cible(s) prioritaire(s)</a:t>
            </a:r>
            <a:r>
              <a:rPr lang="en-US" sz="3200">
                <a:solidFill>
                  <a:srgbClr val="000000"/>
                </a:solidFill>
                <a:latin typeface="Asap"/>
              </a:rPr>
              <a:t> et pourquoi ? ​</a:t>
            </a:r>
          </a:p>
          <a:p>
            <a:pPr>
              <a:lnSpc>
                <a:spcPts val="3424"/>
              </a:lnSpc>
            </a:pPr>
            <a:r>
              <a:rPr lang="en-US" sz="3200">
                <a:solidFill>
                  <a:srgbClr val="000000"/>
                </a:solidFill>
                <a:latin typeface="Asap"/>
              </a:rPr>
              <a:t>​</a:t>
            </a:r>
          </a:p>
          <a:p>
            <a:pPr>
              <a:lnSpc>
                <a:spcPts val="3424"/>
              </a:lnSpc>
            </a:pPr>
            <a:r>
              <a:rPr lang="en-US" sz="3200">
                <a:solidFill>
                  <a:srgbClr val="000000"/>
                </a:solidFill>
                <a:latin typeface="Asap Bold"/>
              </a:rPr>
              <a:t>Accès au marché</a:t>
            </a:r>
            <a:r>
              <a:rPr lang="en-US" sz="3200">
                <a:solidFill>
                  <a:srgbClr val="000000"/>
                </a:solidFill>
                <a:latin typeface="Asap"/>
              </a:rPr>
              <a:t> : décrivez votre stratégie commerciale (actuelle et dans les 3 ans) pour assurer votre développement (France, international, priorités et pourquoi)​</a:t>
            </a:r>
          </a:p>
          <a:p>
            <a:pPr>
              <a:lnSpc>
                <a:spcPts val="3424"/>
              </a:lnSpc>
            </a:pPr>
            <a:r>
              <a:rPr lang="en-US" sz="3200">
                <a:solidFill>
                  <a:srgbClr val="000000"/>
                </a:solidFill>
                <a:latin typeface="Asap"/>
                <a:ea typeface="Asap"/>
              </a:rPr>
              <a:t>Précisez les étapes et les moyens (► Voir article Investissements)​</a:t>
            </a:r>
          </a:p>
          <a:p>
            <a:pPr>
              <a:lnSpc>
                <a:spcPts val="3424"/>
              </a:lnSpc>
            </a:pPr>
            <a:r>
              <a:rPr lang="en-US" sz="3200">
                <a:solidFill>
                  <a:srgbClr val="000000"/>
                </a:solidFill>
                <a:latin typeface="Asap"/>
              </a:rPr>
              <a:t>Time to market (= temps de mise sur le marché / lancement de votre produit)​</a:t>
            </a:r>
          </a:p>
          <a:p>
            <a:pPr>
              <a:lnSpc>
                <a:spcPts val="3424"/>
              </a:lnSpc>
            </a:pPr>
            <a:r>
              <a:rPr lang="en-US" sz="3200">
                <a:solidFill>
                  <a:srgbClr val="000000"/>
                </a:solidFill>
                <a:latin typeface="Asap"/>
              </a:rPr>
              <a:t>​</a:t>
            </a:r>
          </a:p>
          <a:p>
            <a:pPr>
              <a:lnSpc>
                <a:spcPts val="3424"/>
              </a:lnSpc>
            </a:pPr>
            <a:r>
              <a:rPr lang="en-US" sz="3200">
                <a:solidFill>
                  <a:srgbClr val="000000"/>
                </a:solidFill>
                <a:latin typeface="Asap Bold"/>
              </a:rPr>
              <a:t>Plan de communication</a:t>
            </a:r>
            <a:r>
              <a:rPr lang="en-US" sz="3200">
                <a:solidFill>
                  <a:srgbClr val="000000"/>
                </a:solidFill>
                <a:latin typeface="Asap"/>
              </a:rPr>
              <a:t> prévu (cibles, moyens, calendrier et coûts)​</a:t>
            </a:r>
          </a:p>
          <a:p>
            <a:pPr>
              <a:lnSpc>
                <a:spcPts val="3424"/>
              </a:lnSpc>
            </a:pPr>
          </a:p>
        </p:txBody>
      </p:sp>
      <p:sp>
        <p:nvSpPr>
          <p:cNvPr name="Freeform 6" id="6"/>
          <p:cNvSpPr/>
          <p:nvPr/>
        </p:nvSpPr>
        <p:spPr>
          <a:xfrm flipH="false" flipV="false" rot="0">
            <a:off x="154183" y="9501273"/>
            <a:ext cx="1013659" cy="709561"/>
          </a:xfrm>
          <a:custGeom>
            <a:avLst/>
            <a:gdLst/>
            <a:ahLst/>
            <a:cxnLst/>
            <a:rect r="r" b="b" t="t" l="l"/>
            <a:pathLst>
              <a:path h="709561" w="1013659">
                <a:moveTo>
                  <a:pt x="0" y="0"/>
                </a:moveTo>
                <a:lnTo>
                  <a:pt x="1013659" y="0"/>
                </a:lnTo>
                <a:lnTo>
                  <a:pt x="1013659" y="709561"/>
                </a:lnTo>
                <a:lnTo>
                  <a:pt x="0" y="709561"/>
                </a:lnTo>
                <a:lnTo>
                  <a:pt x="0" y="0"/>
                </a:lnTo>
                <a:close/>
              </a:path>
            </a:pathLst>
          </a:custGeom>
          <a:blipFill>
            <a:blip r:embed="rId4"/>
            <a:stretch>
              <a:fillRect l="0" t="0" r="0" b="0"/>
            </a:stretch>
          </a:blipFill>
        </p:spPr>
      </p:sp>
      <p:grpSp>
        <p:nvGrpSpPr>
          <p:cNvPr name="Group 7" id="7"/>
          <p:cNvGrpSpPr/>
          <p:nvPr/>
        </p:nvGrpSpPr>
        <p:grpSpPr>
          <a:xfrm rot="0">
            <a:off x="14317869" y="257505"/>
            <a:ext cx="3970131" cy="1115786"/>
            <a:chOff x="0" y="0"/>
            <a:chExt cx="5293508" cy="1487714"/>
          </a:xfrm>
        </p:grpSpPr>
        <p:sp>
          <p:nvSpPr>
            <p:cNvPr name="Freeform 8" id="8"/>
            <p:cNvSpPr/>
            <p:nvPr/>
          </p:nvSpPr>
          <p:spPr>
            <a:xfrm flipH="false" flipV="false" rot="0">
              <a:off x="0" y="0"/>
              <a:ext cx="5213087" cy="1298448"/>
            </a:xfrm>
            <a:custGeom>
              <a:avLst/>
              <a:gdLst/>
              <a:ahLst/>
              <a:cxnLst/>
              <a:rect r="r" b="b" t="t" l="l"/>
              <a:pathLst>
                <a:path h="1298448" w="5213087">
                  <a:moveTo>
                    <a:pt x="0" y="0"/>
                  </a:moveTo>
                  <a:lnTo>
                    <a:pt x="5213087" y="0"/>
                  </a:lnTo>
                  <a:lnTo>
                    <a:pt x="5213087" y="1298448"/>
                  </a:lnTo>
                  <a:lnTo>
                    <a:pt x="0" y="1298448"/>
                  </a:lnTo>
                  <a:lnTo>
                    <a:pt x="0" y="0"/>
                  </a:lnTo>
                  <a:close/>
                </a:path>
              </a:pathLst>
            </a:custGeom>
            <a:blipFill>
              <a:blip r:embed="rId5"/>
              <a:stretch>
                <a:fillRect l="-315124" t="0" r="0" b="0"/>
              </a:stretch>
            </a:blipFill>
          </p:spPr>
        </p:sp>
        <p:sp>
          <p:nvSpPr>
            <p:cNvPr name="Freeform 9" id="9"/>
            <p:cNvSpPr/>
            <p:nvPr/>
          </p:nvSpPr>
          <p:spPr>
            <a:xfrm flipH="false" flipV="false" rot="0">
              <a:off x="2234984" y="0"/>
              <a:ext cx="312058" cy="403933"/>
            </a:xfrm>
            <a:custGeom>
              <a:avLst/>
              <a:gdLst/>
              <a:ahLst/>
              <a:cxnLst/>
              <a:rect r="r" b="b" t="t" l="l"/>
              <a:pathLst>
                <a:path h="403933" w="312058">
                  <a:moveTo>
                    <a:pt x="0" y="0"/>
                  </a:moveTo>
                  <a:lnTo>
                    <a:pt x="312058" y="0"/>
                  </a:lnTo>
                  <a:lnTo>
                    <a:pt x="312058" y="403933"/>
                  </a:lnTo>
                  <a:lnTo>
                    <a:pt x="0" y="403933"/>
                  </a:lnTo>
                  <a:lnTo>
                    <a:pt x="0" y="0"/>
                  </a:lnTo>
                  <a:close/>
                </a:path>
              </a:pathLst>
            </a:custGeom>
            <a:blipFill>
              <a:blip r:embed="rId6"/>
              <a:stretch>
                <a:fillRect l="0" t="0" r="-6834875" b="-221451"/>
              </a:stretch>
            </a:blipFill>
          </p:spPr>
        </p:sp>
        <p:sp>
          <p:nvSpPr>
            <p:cNvPr name="Freeform 10" id="10"/>
            <p:cNvSpPr/>
            <p:nvPr/>
          </p:nvSpPr>
          <p:spPr>
            <a:xfrm flipH="false" flipV="false" rot="0">
              <a:off x="2783493" y="523458"/>
              <a:ext cx="312058" cy="403933"/>
            </a:xfrm>
            <a:custGeom>
              <a:avLst/>
              <a:gdLst/>
              <a:ahLst/>
              <a:cxnLst/>
              <a:rect r="r" b="b" t="t" l="l"/>
              <a:pathLst>
                <a:path h="403933" w="312058">
                  <a:moveTo>
                    <a:pt x="0" y="0"/>
                  </a:moveTo>
                  <a:lnTo>
                    <a:pt x="312058" y="0"/>
                  </a:lnTo>
                  <a:lnTo>
                    <a:pt x="312058" y="403932"/>
                  </a:lnTo>
                  <a:lnTo>
                    <a:pt x="0" y="403932"/>
                  </a:lnTo>
                  <a:lnTo>
                    <a:pt x="0" y="0"/>
                  </a:lnTo>
                  <a:close/>
                </a:path>
              </a:pathLst>
            </a:custGeom>
            <a:blipFill>
              <a:blip r:embed="rId6"/>
              <a:stretch>
                <a:fillRect l="0" t="0" r="-6834875" b="-221451"/>
              </a:stretch>
            </a:blipFill>
          </p:spPr>
        </p:sp>
        <p:sp>
          <p:nvSpPr>
            <p:cNvPr name="Freeform 11" id="11"/>
            <p:cNvSpPr/>
            <p:nvPr/>
          </p:nvSpPr>
          <p:spPr>
            <a:xfrm flipH="false" flipV="false" rot="0">
              <a:off x="4981451" y="1083782"/>
              <a:ext cx="312058" cy="403933"/>
            </a:xfrm>
            <a:custGeom>
              <a:avLst/>
              <a:gdLst/>
              <a:ahLst/>
              <a:cxnLst/>
              <a:rect r="r" b="b" t="t" l="l"/>
              <a:pathLst>
                <a:path h="403933" w="312058">
                  <a:moveTo>
                    <a:pt x="0" y="0"/>
                  </a:moveTo>
                  <a:lnTo>
                    <a:pt x="312057" y="0"/>
                  </a:lnTo>
                  <a:lnTo>
                    <a:pt x="312057" y="403932"/>
                  </a:lnTo>
                  <a:lnTo>
                    <a:pt x="0" y="403932"/>
                  </a:lnTo>
                  <a:lnTo>
                    <a:pt x="0" y="0"/>
                  </a:lnTo>
                  <a:close/>
                </a:path>
              </a:pathLst>
            </a:custGeom>
            <a:blipFill>
              <a:blip r:embed="rId6"/>
              <a:stretch>
                <a:fillRect l="0" t="0" r="-6834875" b="-221451"/>
              </a:stretch>
            </a:blipFill>
          </p:spPr>
        </p:sp>
      </p:grpSp>
      <p:grpSp>
        <p:nvGrpSpPr>
          <p:cNvPr name="Group 12" id="12"/>
          <p:cNvGrpSpPr/>
          <p:nvPr/>
        </p:nvGrpSpPr>
        <p:grpSpPr>
          <a:xfrm rot="0">
            <a:off x="152400" y="267392"/>
            <a:ext cx="3970131" cy="1115786"/>
            <a:chOff x="0" y="0"/>
            <a:chExt cx="5293508" cy="1487714"/>
          </a:xfrm>
        </p:grpSpPr>
        <p:sp>
          <p:nvSpPr>
            <p:cNvPr name="Freeform 13" id="13"/>
            <p:cNvSpPr/>
            <p:nvPr/>
          </p:nvSpPr>
          <p:spPr>
            <a:xfrm flipH="false" flipV="false" rot="0">
              <a:off x="0" y="0"/>
              <a:ext cx="5213087" cy="1298448"/>
            </a:xfrm>
            <a:custGeom>
              <a:avLst/>
              <a:gdLst/>
              <a:ahLst/>
              <a:cxnLst/>
              <a:rect r="r" b="b" t="t" l="l"/>
              <a:pathLst>
                <a:path h="1298448" w="5213087">
                  <a:moveTo>
                    <a:pt x="0" y="0"/>
                  </a:moveTo>
                  <a:lnTo>
                    <a:pt x="5213087" y="0"/>
                  </a:lnTo>
                  <a:lnTo>
                    <a:pt x="5213087" y="1298448"/>
                  </a:lnTo>
                  <a:lnTo>
                    <a:pt x="0" y="1298448"/>
                  </a:lnTo>
                  <a:lnTo>
                    <a:pt x="0" y="0"/>
                  </a:lnTo>
                  <a:close/>
                </a:path>
              </a:pathLst>
            </a:custGeom>
            <a:blipFill>
              <a:blip r:embed="rId5"/>
              <a:stretch>
                <a:fillRect l="-315124" t="0" r="0" b="0"/>
              </a:stretch>
            </a:blipFill>
          </p:spPr>
        </p:sp>
        <p:sp>
          <p:nvSpPr>
            <p:cNvPr name="Freeform 14" id="14"/>
            <p:cNvSpPr/>
            <p:nvPr/>
          </p:nvSpPr>
          <p:spPr>
            <a:xfrm flipH="false" flipV="false" rot="0">
              <a:off x="2234984" y="0"/>
              <a:ext cx="312058" cy="403933"/>
            </a:xfrm>
            <a:custGeom>
              <a:avLst/>
              <a:gdLst/>
              <a:ahLst/>
              <a:cxnLst/>
              <a:rect r="r" b="b" t="t" l="l"/>
              <a:pathLst>
                <a:path h="403933" w="312058">
                  <a:moveTo>
                    <a:pt x="0" y="0"/>
                  </a:moveTo>
                  <a:lnTo>
                    <a:pt x="312058" y="0"/>
                  </a:lnTo>
                  <a:lnTo>
                    <a:pt x="312058" y="403933"/>
                  </a:lnTo>
                  <a:lnTo>
                    <a:pt x="0" y="403933"/>
                  </a:lnTo>
                  <a:lnTo>
                    <a:pt x="0" y="0"/>
                  </a:lnTo>
                  <a:close/>
                </a:path>
              </a:pathLst>
            </a:custGeom>
            <a:blipFill>
              <a:blip r:embed="rId6"/>
              <a:stretch>
                <a:fillRect l="0" t="0" r="-6834875" b="-221451"/>
              </a:stretch>
            </a:blipFill>
          </p:spPr>
        </p:sp>
        <p:sp>
          <p:nvSpPr>
            <p:cNvPr name="Freeform 15" id="15"/>
            <p:cNvSpPr/>
            <p:nvPr/>
          </p:nvSpPr>
          <p:spPr>
            <a:xfrm flipH="false" flipV="false" rot="0">
              <a:off x="2783493" y="523458"/>
              <a:ext cx="312058" cy="403933"/>
            </a:xfrm>
            <a:custGeom>
              <a:avLst/>
              <a:gdLst/>
              <a:ahLst/>
              <a:cxnLst/>
              <a:rect r="r" b="b" t="t" l="l"/>
              <a:pathLst>
                <a:path h="403933" w="312058">
                  <a:moveTo>
                    <a:pt x="0" y="0"/>
                  </a:moveTo>
                  <a:lnTo>
                    <a:pt x="312058" y="0"/>
                  </a:lnTo>
                  <a:lnTo>
                    <a:pt x="312058" y="403932"/>
                  </a:lnTo>
                  <a:lnTo>
                    <a:pt x="0" y="403932"/>
                  </a:lnTo>
                  <a:lnTo>
                    <a:pt x="0" y="0"/>
                  </a:lnTo>
                  <a:close/>
                </a:path>
              </a:pathLst>
            </a:custGeom>
            <a:blipFill>
              <a:blip r:embed="rId6"/>
              <a:stretch>
                <a:fillRect l="0" t="0" r="-6834875" b="-221451"/>
              </a:stretch>
            </a:blipFill>
          </p:spPr>
        </p:sp>
        <p:sp>
          <p:nvSpPr>
            <p:cNvPr name="Freeform 16" id="16"/>
            <p:cNvSpPr/>
            <p:nvPr/>
          </p:nvSpPr>
          <p:spPr>
            <a:xfrm flipH="false" flipV="false" rot="0">
              <a:off x="4981451" y="1083782"/>
              <a:ext cx="312058" cy="403933"/>
            </a:xfrm>
            <a:custGeom>
              <a:avLst/>
              <a:gdLst/>
              <a:ahLst/>
              <a:cxnLst/>
              <a:rect r="r" b="b" t="t" l="l"/>
              <a:pathLst>
                <a:path h="403933" w="312058">
                  <a:moveTo>
                    <a:pt x="0" y="0"/>
                  </a:moveTo>
                  <a:lnTo>
                    <a:pt x="312057" y="0"/>
                  </a:lnTo>
                  <a:lnTo>
                    <a:pt x="312057" y="403932"/>
                  </a:lnTo>
                  <a:lnTo>
                    <a:pt x="0" y="403932"/>
                  </a:lnTo>
                  <a:lnTo>
                    <a:pt x="0" y="0"/>
                  </a:lnTo>
                  <a:close/>
                </a:path>
              </a:pathLst>
            </a:custGeom>
            <a:blipFill>
              <a:blip r:embed="rId6"/>
              <a:stretch>
                <a:fillRect l="0" t="0" r="-6834875" b="-221451"/>
              </a:stretch>
            </a:blipFill>
          </p:spPr>
        </p:sp>
      </p:grpSp>
    </p:spTree>
  </p:cSld>
  <p:clrMapOvr>
    <a:masterClrMapping/>
  </p:clrMapOvr>
</p:sld>
</file>

<file path=ppt/slides/slide13.xml><?xml version="1.0" encoding="utf-8"?>
<p:sld xmlns:p="http://schemas.openxmlformats.org/presentationml/2006/main" xmlns:a="http://schemas.openxmlformats.org/drawingml/2006/main" xmlns:r="http://schemas.openxmlformats.org/officeDocument/2006/relationships">
  <p:cSld>
    <p:bg>
      <p:bgPr>
        <a:solidFill>
          <a:srgbClr val="ECF0F3"/>
        </a:solidFill>
      </p:bgPr>
    </p:bg>
    <p:spTree>
      <p:nvGrpSpPr>
        <p:cNvPr id="1" name=""/>
        <p:cNvGrpSpPr/>
        <p:nvPr/>
      </p:nvGrpSpPr>
      <p:grpSpPr>
        <a:xfrm>
          <a:off x="0" y="0"/>
          <a:ext cx="0" cy="0"/>
          <a:chOff x="0" y="0"/>
          <a:chExt cx="0" cy="0"/>
        </a:xfrm>
      </p:grpSpPr>
      <p:sp>
        <p:nvSpPr>
          <p:cNvPr name="Freeform 2" id="2"/>
          <p:cNvSpPr/>
          <p:nvPr/>
        </p:nvSpPr>
        <p:spPr>
          <a:xfrm flipH="true" flipV="false" rot="0">
            <a:off x="17697472" y="9015327"/>
            <a:ext cx="292782" cy="485946"/>
          </a:xfrm>
          <a:custGeom>
            <a:avLst/>
            <a:gdLst/>
            <a:ahLst/>
            <a:cxnLst/>
            <a:rect r="r" b="b" t="t" l="l"/>
            <a:pathLst>
              <a:path h="485946" w="292782">
                <a:moveTo>
                  <a:pt x="292782" y="0"/>
                </a:moveTo>
                <a:lnTo>
                  <a:pt x="0" y="0"/>
                </a:lnTo>
                <a:lnTo>
                  <a:pt x="0" y="485946"/>
                </a:lnTo>
                <a:lnTo>
                  <a:pt x="292782" y="485946"/>
                </a:lnTo>
                <a:lnTo>
                  <a:pt x="292782" y="0"/>
                </a:lnTo>
                <a:close/>
              </a:path>
            </a:pathLst>
          </a:custGeom>
          <a:blipFill>
            <a:blip r:embed="rId2">
              <a:extLst>
                <a:ext uri="{96DAC541-7B7A-43D3-8B79-37D633B846F1}">
                  <asvg:svgBlip xmlns:asvg="http://schemas.microsoft.com/office/drawing/2016/SVG/main" r:embed="rId3"/>
                </a:ext>
              </a:extLst>
            </a:blip>
            <a:stretch>
              <a:fillRect l="0" t="0" r="0" b="0"/>
            </a:stretch>
          </a:blipFill>
        </p:spPr>
      </p:sp>
      <p:grpSp>
        <p:nvGrpSpPr>
          <p:cNvPr name="Group 3" id="3"/>
          <p:cNvGrpSpPr/>
          <p:nvPr/>
        </p:nvGrpSpPr>
        <p:grpSpPr>
          <a:xfrm rot="0">
            <a:off x="1129556" y="2512424"/>
            <a:ext cx="16028888" cy="1025132"/>
            <a:chOff x="0" y="0"/>
            <a:chExt cx="4221600" cy="269993"/>
          </a:xfrm>
        </p:grpSpPr>
        <p:sp>
          <p:nvSpPr>
            <p:cNvPr name="Freeform 4" id="4"/>
            <p:cNvSpPr/>
            <p:nvPr/>
          </p:nvSpPr>
          <p:spPr>
            <a:xfrm flipH="false" flipV="false" rot="0">
              <a:off x="0" y="0"/>
              <a:ext cx="4221600" cy="269994"/>
            </a:xfrm>
            <a:custGeom>
              <a:avLst/>
              <a:gdLst/>
              <a:ahLst/>
              <a:cxnLst/>
              <a:rect r="r" b="b" t="t" l="l"/>
              <a:pathLst>
                <a:path h="269994" w="4221600">
                  <a:moveTo>
                    <a:pt x="0" y="0"/>
                  </a:moveTo>
                  <a:lnTo>
                    <a:pt x="4221600" y="0"/>
                  </a:lnTo>
                  <a:lnTo>
                    <a:pt x="4221600" y="269994"/>
                  </a:lnTo>
                  <a:lnTo>
                    <a:pt x="0" y="269994"/>
                  </a:lnTo>
                  <a:close/>
                </a:path>
              </a:pathLst>
            </a:custGeom>
            <a:solidFill>
              <a:srgbClr val="222222"/>
            </a:solidFill>
          </p:spPr>
        </p:sp>
        <p:sp>
          <p:nvSpPr>
            <p:cNvPr name="TextBox 5" id="5"/>
            <p:cNvSpPr txBox="true"/>
            <p:nvPr/>
          </p:nvSpPr>
          <p:spPr>
            <a:xfrm>
              <a:off x="0" y="-57150"/>
              <a:ext cx="4221600" cy="327143"/>
            </a:xfrm>
            <a:prstGeom prst="rect">
              <a:avLst/>
            </a:prstGeom>
          </p:spPr>
          <p:txBody>
            <a:bodyPr anchor="ctr" rtlCol="false" tIns="50800" lIns="50800" bIns="50800" rIns="50800"/>
            <a:lstStyle/>
            <a:p>
              <a:pPr algn="ctr">
                <a:lnSpc>
                  <a:spcPts val="3500"/>
                </a:lnSpc>
              </a:pPr>
              <a:r>
                <a:rPr lang="en-US" sz="2500">
                  <a:solidFill>
                    <a:srgbClr val="FFFFFF"/>
                  </a:solidFill>
                  <a:latin typeface="Clear Sans Medium"/>
                </a:rPr>
                <a:t>Comment je touche les prospects ?</a:t>
              </a:r>
            </a:p>
          </p:txBody>
        </p:sp>
      </p:grpSp>
      <p:grpSp>
        <p:nvGrpSpPr>
          <p:cNvPr name="Group 6" id="6"/>
          <p:cNvGrpSpPr/>
          <p:nvPr/>
        </p:nvGrpSpPr>
        <p:grpSpPr>
          <a:xfrm rot="0">
            <a:off x="1129556" y="5951233"/>
            <a:ext cx="16028888" cy="1025132"/>
            <a:chOff x="0" y="0"/>
            <a:chExt cx="4221600" cy="269993"/>
          </a:xfrm>
        </p:grpSpPr>
        <p:sp>
          <p:nvSpPr>
            <p:cNvPr name="Freeform 7" id="7"/>
            <p:cNvSpPr/>
            <p:nvPr/>
          </p:nvSpPr>
          <p:spPr>
            <a:xfrm flipH="false" flipV="false" rot="0">
              <a:off x="0" y="0"/>
              <a:ext cx="4221600" cy="269994"/>
            </a:xfrm>
            <a:custGeom>
              <a:avLst/>
              <a:gdLst/>
              <a:ahLst/>
              <a:cxnLst/>
              <a:rect r="r" b="b" t="t" l="l"/>
              <a:pathLst>
                <a:path h="269994" w="4221600">
                  <a:moveTo>
                    <a:pt x="0" y="0"/>
                  </a:moveTo>
                  <a:lnTo>
                    <a:pt x="4221600" y="0"/>
                  </a:lnTo>
                  <a:lnTo>
                    <a:pt x="4221600" y="269994"/>
                  </a:lnTo>
                  <a:lnTo>
                    <a:pt x="0" y="269994"/>
                  </a:lnTo>
                  <a:close/>
                </a:path>
              </a:pathLst>
            </a:custGeom>
            <a:solidFill>
              <a:srgbClr val="222222"/>
            </a:solidFill>
          </p:spPr>
        </p:sp>
        <p:sp>
          <p:nvSpPr>
            <p:cNvPr name="TextBox 8" id="8"/>
            <p:cNvSpPr txBox="true"/>
            <p:nvPr/>
          </p:nvSpPr>
          <p:spPr>
            <a:xfrm>
              <a:off x="0" y="-57150"/>
              <a:ext cx="4221600" cy="327143"/>
            </a:xfrm>
            <a:prstGeom prst="rect">
              <a:avLst/>
            </a:prstGeom>
          </p:spPr>
          <p:txBody>
            <a:bodyPr anchor="ctr" rtlCol="false" tIns="50800" lIns="50800" bIns="50800" rIns="50800"/>
            <a:lstStyle/>
            <a:p>
              <a:pPr algn="ctr">
                <a:lnSpc>
                  <a:spcPts val="3500"/>
                </a:lnSpc>
              </a:pPr>
              <a:r>
                <a:rPr lang="en-US" sz="2500">
                  <a:solidFill>
                    <a:srgbClr val="FFFFFF"/>
                  </a:solidFill>
                  <a:latin typeface="Clear Sans Medium"/>
                </a:rPr>
                <a:t>Comment je vends à mes clients ?</a:t>
              </a:r>
            </a:p>
          </p:txBody>
        </p:sp>
      </p:grpSp>
      <p:grpSp>
        <p:nvGrpSpPr>
          <p:cNvPr name="Group 9" id="9"/>
          <p:cNvGrpSpPr/>
          <p:nvPr/>
        </p:nvGrpSpPr>
        <p:grpSpPr>
          <a:xfrm rot="0">
            <a:off x="1129556" y="3663596"/>
            <a:ext cx="16028888" cy="1934928"/>
            <a:chOff x="0" y="0"/>
            <a:chExt cx="4221600" cy="509611"/>
          </a:xfrm>
        </p:grpSpPr>
        <p:sp>
          <p:nvSpPr>
            <p:cNvPr name="Freeform 10" id="10"/>
            <p:cNvSpPr/>
            <p:nvPr/>
          </p:nvSpPr>
          <p:spPr>
            <a:xfrm flipH="false" flipV="false" rot="0">
              <a:off x="0" y="0"/>
              <a:ext cx="4221600" cy="509611"/>
            </a:xfrm>
            <a:custGeom>
              <a:avLst/>
              <a:gdLst/>
              <a:ahLst/>
              <a:cxnLst/>
              <a:rect r="r" b="b" t="t" l="l"/>
              <a:pathLst>
                <a:path h="509611" w="4221600">
                  <a:moveTo>
                    <a:pt x="0" y="0"/>
                  </a:moveTo>
                  <a:lnTo>
                    <a:pt x="4221600" y="0"/>
                  </a:lnTo>
                  <a:lnTo>
                    <a:pt x="4221600" y="509611"/>
                  </a:lnTo>
                  <a:lnTo>
                    <a:pt x="0" y="509611"/>
                  </a:lnTo>
                  <a:close/>
                </a:path>
              </a:pathLst>
            </a:custGeom>
            <a:solidFill>
              <a:srgbClr val="FFFFFF"/>
            </a:solidFill>
          </p:spPr>
        </p:sp>
        <p:sp>
          <p:nvSpPr>
            <p:cNvPr name="TextBox 11" id="11"/>
            <p:cNvSpPr txBox="true"/>
            <p:nvPr/>
          </p:nvSpPr>
          <p:spPr>
            <a:xfrm>
              <a:off x="0" y="-57150"/>
              <a:ext cx="4221600" cy="566761"/>
            </a:xfrm>
            <a:prstGeom prst="rect">
              <a:avLst/>
            </a:prstGeom>
          </p:spPr>
          <p:txBody>
            <a:bodyPr anchor="ctr" rtlCol="false" tIns="50800" lIns="50800" bIns="50800" rIns="50800"/>
            <a:lstStyle/>
            <a:p>
              <a:pPr algn="ctr">
                <a:lnSpc>
                  <a:spcPts val="3500"/>
                </a:lnSpc>
              </a:pPr>
            </a:p>
          </p:txBody>
        </p:sp>
      </p:grpSp>
      <p:sp>
        <p:nvSpPr>
          <p:cNvPr name="AutoShape 12" id="12"/>
          <p:cNvSpPr/>
          <p:nvPr/>
        </p:nvSpPr>
        <p:spPr>
          <a:xfrm rot="0">
            <a:off x="0" y="-21346"/>
            <a:ext cx="18288000" cy="1502036"/>
          </a:xfrm>
          <a:prstGeom prst="rect">
            <a:avLst/>
          </a:prstGeom>
          <a:solidFill>
            <a:srgbClr val="222222"/>
          </a:solidFill>
        </p:spPr>
      </p:sp>
      <p:sp>
        <p:nvSpPr>
          <p:cNvPr name="TextBox 13" id="13"/>
          <p:cNvSpPr txBox="true"/>
          <p:nvPr/>
        </p:nvSpPr>
        <p:spPr>
          <a:xfrm rot="0">
            <a:off x="4122531" y="131357"/>
            <a:ext cx="10195337" cy="1435227"/>
          </a:xfrm>
          <a:prstGeom prst="rect">
            <a:avLst/>
          </a:prstGeom>
        </p:spPr>
        <p:txBody>
          <a:bodyPr anchor="t" rtlCol="false" tIns="0" lIns="0" bIns="0" rIns="0">
            <a:spAutoFit/>
          </a:bodyPr>
          <a:lstStyle/>
          <a:p>
            <a:pPr algn="ctr">
              <a:lnSpc>
                <a:spcPts val="5544"/>
              </a:lnSpc>
            </a:pPr>
            <a:r>
              <a:rPr lang="en-US" sz="5600">
                <a:solidFill>
                  <a:srgbClr val="FFFFFF"/>
                </a:solidFill>
                <a:latin typeface="Asap Bold"/>
              </a:rPr>
              <a:t>Les modes de commercialisation​</a:t>
            </a:r>
          </a:p>
        </p:txBody>
      </p:sp>
      <p:grpSp>
        <p:nvGrpSpPr>
          <p:cNvPr name="Group 14" id="14"/>
          <p:cNvGrpSpPr/>
          <p:nvPr/>
        </p:nvGrpSpPr>
        <p:grpSpPr>
          <a:xfrm rot="0">
            <a:off x="1129556" y="7070874"/>
            <a:ext cx="16028888" cy="1934928"/>
            <a:chOff x="0" y="0"/>
            <a:chExt cx="4221600" cy="509611"/>
          </a:xfrm>
        </p:grpSpPr>
        <p:sp>
          <p:nvSpPr>
            <p:cNvPr name="Freeform 15" id="15"/>
            <p:cNvSpPr/>
            <p:nvPr/>
          </p:nvSpPr>
          <p:spPr>
            <a:xfrm flipH="false" flipV="false" rot="0">
              <a:off x="0" y="0"/>
              <a:ext cx="4221600" cy="509611"/>
            </a:xfrm>
            <a:custGeom>
              <a:avLst/>
              <a:gdLst/>
              <a:ahLst/>
              <a:cxnLst/>
              <a:rect r="r" b="b" t="t" l="l"/>
              <a:pathLst>
                <a:path h="509611" w="4221600">
                  <a:moveTo>
                    <a:pt x="0" y="0"/>
                  </a:moveTo>
                  <a:lnTo>
                    <a:pt x="4221600" y="0"/>
                  </a:lnTo>
                  <a:lnTo>
                    <a:pt x="4221600" y="509611"/>
                  </a:lnTo>
                  <a:lnTo>
                    <a:pt x="0" y="509611"/>
                  </a:lnTo>
                  <a:close/>
                </a:path>
              </a:pathLst>
            </a:custGeom>
            <a:solidFill>
              <a:srgbClr val="FFFFFF"/>
            </a:solidFill>
          </p:spPr>
        </p:sp>
        <p:sp>
          <p:nvSpPr>
            <p:cNvPr name="TextBox 16" id="16"/>
            <p:cNvSpPr txBox="true"/>
            <p:nvPr/>
          </p:nvSpPr>
          <p:spPr>
            <a:xfrm>
              <a:off x="0" y="-57150"/>
              <a:ext cx="4221600" cy="566761"/>
            </a:xfrm>
            <a:prstGeom prst="rect">
              <a:avLst/>
            </a:prstGeom>
          </p:spPr>
          <p:txBody>
            <a:bodyPr anchor="ctr" rtlCol="false" tIns="50800" lIns="50800" bIns="50800" rIns="50800"/>
            <a:lstStyle/>
            <a:p>
              <a:pPr algn="ctr">
                <a:lnSpc>
                  <a:spcPts val="3500"/>
                </a:lnSpc>
              </a:pPr>
            </a:p>
          </p:txBody>
        </p:sp>
      </p:grpSp>
      <p:sp>
        <p:nvSpPr>
          <p:cNvPr name="Freeform 17" id="17"/>
          <p:cNvSpPr/>
          <p:nvPr/>
        </p:nvSpPr>
        <p:spPr>
          <a:xfrm flipH="false" flipV="false" rot="0">
            <a:off x="154183" y="9501273"/>
            <a:ext cx="1013659" cy="709561"/>
          </a:xfrm>
          <a:custGeom>
            <a:avLst/>
            <a:gdLst/>
            <a:ahLst/>
            <a:cxnLst/>
            <a:rect r="r" b="b" t="t" l="l"/>
            <a:pathLst>
              <a:path h="709561" w="1013659">
                <a:moveTo>
                  <a:pt x="0" y="0"/>
                </a:moveTo>
                <a:lnTo>
                  <a:pt x="1013659" y="0"/>
                </a:lnTo>
                <a:lnTo>
                  <a:pt x="1013659" y="709561"/>
                </a:lnTo>
                <a:lnTo>
                  <a:pt x="0" y="709561"/>
                </a:lnTo>
                <a:lnTo>
                  <a:pt x="0" y="0"/>
                </a:lnTo>
                <a:close/>
              </a:path>
            </a:pathLst>
          </a:custGeom>
          <a:blipFill>
            <a:blip r:embed="rId4"/>
            <a:stretch>
              <a:fillRect l="0" t="0" r="0" b="0"/>
            </a:stretch>
          </a:blipFill>
        </p:spPr>
      </p:sp>
      <p:grpSp>
        <p:nvGrpSpPr>
          <p:cNvPr name="Group 18" id="18"/>
          <p:cNvGrpSpPr/>
          <p:nvPr/>
        </p:nvGrpSpPr>
        <p:grpSpPr>
          <a:xfrm rot="0">
            <a:off x="14317869" y="257505"/>
            <a:ext cx="3970131" cy="1115786"/>
            <a:chOff x="0" y="0"/>
            <a:chExt cx="5293508" cy="1487714"/>
          </a:xfrm>
        </p:grpSpPr>
        <p:sp>
          <p:nvSpPr>
            <p:cNvPr name="Freeform 19" id="19"/>
            <p:cNvSpPr/>
            <p:nvPr/>
          </p:nvSpPr>
          <p:spPr>
            <a:xfrm flipH="false" flipV="false" rot="0">
              <a:off x="0" y="0"/>
              <a:ext cx="5213087" cy="1298448"/>
            </a:xfrm>
            <a:custGeom>
              <a:avLst/>
              <a:gdLst/>
              <a:ahLst/>
              <a:cxnLst/>
              <a:rect r="r" b="b" t="t" l="l"/>
              <a:pathLst>
                <a:path h="1298448" w="5213087">
                  <a:moveTo>
                    <a:pt x="0" y="0"/>
                  </a:moveTo>
                  <a:lnTo>
                    <a:pt x="5213087" y="0"/>
                  </a:lnTo>
                  <a:lnTo>
                    <a:pt x="5213087" y="1298448"/>
                  </a:lnTo>
                  <a:lnTo>
                    <a:pt x="0" y="1298448"/>
                  </a:lnTo>
                  <a:lnTo>
                    <a:pt x="0" y="0"/>
                  </a:lnTo>
                  <a:close/>
                </a:path>
              </a:pathLst>
            </a:custGeom>
            <a:blipFill>
              <a:blip r:embed="rId5"/>
              <a:stretch>
                <a:fillRect l="-315124" t="0" r="0" b="0"/>
              </a:stretch>
            </a:blipFill>
          </p:spPr>
        </p:sp>
        <p:sp>
          <p:nvSpPr>
            <p:cNvPr name="Freeform 20" id="20"/>
            <p:cNvSpPr/>
            <p:nvPr/>
          </p:nvSpPr>
          <p:spPr>
            <a:xfrm flipH="false" flipV="false" rot="0">
              <a:off x="2234984" y="0"/>
              <a:ext cx="312058" cy="403933"/>
            </a:xfrm>
            <a:custGeom>
              <a:avLst/>
              <a:gdLst/>
              <a:ahLst/>
              <a:cxnLst/>
              <a:rect r="r" b="b" t="t" l="l"/>
              <a:pathLst>
                <a:path h="403933" w="312058">
                  <a:moveTo>
                    <a:pt x="0" y="0"/>
                  </a:moveTo>
                  <a:lnTo>
                    <a:pt x="312058" y="0"/>
                  </a:lnTo>
                  <a:lnTo>
                    <a:pt x="312058" y="403933"/>
                  </a:lnTo>
                  <a:lnTo>
                    <a:pt x="0" y="403933"/>
                  </a:lnTo>
                  <a:lnTo>
                    <a:pt x="0" y="0"/>
                  </a:lnTo>
                  <a:close/>
                </a:path>
              </a:pathLst>
            </a:custGeom>
            <a:blipFill>
              <a:blip r:embed="rId6"/>
              <a:stretch>
                <a:fillRect l="0" t="0" r="-6834875" b="-221451"/>
              </a:stretch>
            </a:blipFill>
          </p:spPr>
        </p:sp>
        <p:sp>
          <p:nvSpPr>
            <p:cNvPr name="Freeform 21" id="21"/>
            <p:cNvSpPr/>
            <p:nvPr/>
          </p:nvSpPr>
          <p:spPr>
            <a:xfrm flipH="false" flipV="false" rot="0">
              <a:off x="2783493" y="523458"/>
              <a:ext cx="312058" cy="403933"/>
            </a:xfrm>
            <a:custGeom>
              <a:avLst/>
              <a:gdLst/>
              <a:ahLst/>
              <a:cxnLst/>
              <a:rect r="r" b="b" t="t" l="l"/>
              <a:pathLst>
                <a:path h="403933" w="312058">
                  <a:moveTo>
                    <a:pt x="0" y="0"/>
                  </a:moveTo>
                  <a:lnTo>
                    <a:pt x="312058" y="0"/>
                  </a:lnTo>
                  <a:lnTo>
                    <a:pt x="312058" y="403932"/>
                  </a:lnTo>
                  <a:lnTo>
                    <a:pt x="0" y="403932"/>
                  </a:lnTo>
                  <a:lnTo>
                    <a:pt x="0" y="0"/>
                  </a:lnTo>
                  <a:close/>
                </a:path>
              </a:pathLst>
            </a:custGeom>
            <a:blipFill>
              <a:blip r:embed="rId6"/>
              <a:stretch>
                <a:fillRect l="0" t="0" r="-6834875" b="-221451"/>
              </a:stretch>
            </a:blipFill>
          </p:spPr>
        </p:sp>
        <p:sp>
          <p:nvSpPr>
            <p:cNvPr name="Freeform 22" id="22"/>
            <p:cNvSpPr/>
            <p:nvPr/>
          </p:nvSpPr>
          <p:spPr>
            <a:xfrm flipH="false" flipV="false" rot="0">
              <a:off x="4981451" y="1083782"/>
              <a:ext cx="312058" cy="403933"/>
            </a:xfrm>
            <a:custGeom>
              <a:avLst/>
              <a:gdLst/>
              <a:ahLst/>
              <a:cxnLst/>
              <a:rect r="r" b="b" t="t" l="l"/>
              <a:pathLst>
                <a:path h="403933" w="312058">
                  <a:moveTo>
                    <a:pt x="0" y="0"/>
                  </a:moveTo>
                  <a:lnTo>
                    <a:pt x="312057" y="0"/>
                  </a:lnTo>
                  <a:lnTo>
                    <a:pt x="312057" y="403932"/>
                  </a:lnTo>
                  <a:lnTo>
                    <a:pt x="0" y="403932"/>
                  </a:lnTo>
                  <a:lnTo>
                    <a:pt x="0" y="0"/>
                  </a:lnTo>
                  <a:close/>
                </a:path>
              </a:pathLst>
            </a:custGeom>
            <a:blipFill>
              <a:blip r:embed="rId6"/>
              <a:stretch>
                <a:fillRect l="0" t="0" r="-6834875" b="-221451"/>
              </a:stretch>
            </a:blipFill>
          </p:spPr>
        </p:sp>
      </p:grpSp>
      <p:grpSp>
        <p:nvGrpSpPr>
          <p:cNvPr name="Group 23" id="23"/>
          <p:cNvGrpSpPr/>
          <p:nvPr/>
        </p:nvGrpSpPr>
        <p:grpSpPr>
          <a:xfrm rot="0">
            <a:off x="152400" y="267392"/>
            <a:ext cx="3970131" cy="1115786"/>
            <a:chOff x="0" y="0"/>
            <a:chExt cx="5293508" cy="1487714"/>
          </a:xfrm>
        </p:grpSpPr>
        <p:sp>
          <p:nvSpPr>
            <p:cNvPr name="Freeform 24" id="24"/>
            <p:cNvSpPr/>
            <p:nvPr/>
          </p:nvSpPr>
          <p:spPr>
            <a:xfrm flipH="false" flipV="false" rot="0">
              <a:off x="0" y="0"/>
              <a:ext cx="5213087" cy="1298448"/>
            </a:xfrm>
            <a:custGeom>
              <a:avLst/>
              <a:gdLst/>
              <a:ahLst/>
              <a:cxnLst/>
              <a:rect r="r" b="b" t="t" l="l"/>
              <a:pathLst>
                <a:path h="1298448" w="5213087">
                  <a:moveTo>
                    <a:pt x="0" y="0"/>
                  </a:moveTo>
                  <a:lnTo>
                    <a:pt x="5213087" y="0"/>
                  </a:lnTo>
                  <a:lnTo>
                    <a:pt x="5213087" y="1298448"/>
                  </a:lnTo>
                  <a:lnTo>
                    <a:pt x="0" y="1298448"/>
                  </a:lnTo>
                  <a:lnTo>
                    <a:pt x="0" y="0"/>
                  </a:lnTo>
                  <a:close/>
                </a:path>
              </a:pathLst>
            </a:custGeom>
            <a:blipFill>
              <a:blip r:embed="rId5"/>
              <a:stretch>
                <a:fillRect l="-315124" t="0" r="0" b="0"/>
              </a:stretch>
            </a:blipFill>
          </p:spPr>
        </p:sp>
        <p:sp>
          <p:nvSpPr>
            <p:cNvPr name="Freeform 25" id="25"/>
            <p:cNvSpPr/>
            <p:nvPr/>
          </p:nvSpPr>
          <p:spPr>
            <a:xfrm flipH="false" flipV="false" rot="0">
              <a:off x="2234984" y="0"/>
              <a:ext cx="312058" cy="403933"/>
            </a:xfrm>
            <a:custGeom>
              <a:avLst/>
              <a:gdLst/>
              <a:ahLst/>
              <a:cxnLst/>
              <a:rect r="r" b="b" t="t" l="l"/>
              <a:pathLst>
                <a:path h="403933" w="312058">
                  <a:moveTo>
                    <a:pt x="0" y="0"/>
                  </a:moveTo>
                  <a:lnTo>
                    <a:pt x="312058" y="0"/>
                  </a:lnTo>
                  <a:lnTo>
                    <a:pt x="312058" y="403933"/>
                  </a:lnTo>
                  <a:lnTo>
                    <a:pt x="0" y="403933"/>
                  </a:lnTo>
                  <a:lnTo>
                    <a:pt x="0" y="0"/>
                  </a:lnTo>
                  <a:close/>
                </a:path>
              </a:pathLst>
            </a:custGeom>
            <a:blipFill>
              <a:blip r:embed="rId6"/>
              <a:stretch>
                <a:fillRect l="0" t="0" r="-6834875" b="-221451"/>
              </a:stretch>
            </a:blipFill>
          </p:spPr>
        </p:sp>
        <p:sp>
          <p:nvSpPr>
            <p:cNvPr name="Freeform 26" id="26"/>
            <p:cNvSpPr/>
            <p:nvPr/>
          </p:nvSpPr>
          <p:spPr>
            <a:xfrm flipH="false" flipV="false" rot="0">
              <a:off x="2783493" y="523458"/>
              <a:ext cx="312058" cy="403933"/>
            </a:xfrm>
            <a:custGeom>
              <a:avLst/>
              <a:gdLst/>
              <a:ahLst/>
              <a:cxnLst/>
              <a:rect r="r" b="b" t="t" l="l"/>
              <a:pathLst>
                <a:path h="403933" w="312058">
                  <a:moveTo>
                    <a:pt x="0" y="0"/>
                  </a:moveTo>
                  <a:lnTo>
                    <a:pt x="312058" y="0"/>
                  </a:lnTo>
                  <a:lnTo>
                    <a:pt x="312058" y="403932"/>
                  </a:lnTo>
                  <a:lnTo>
                    <a:pt x="0" y="403932"/>
                  </a:lnTo>
                  <a:lnTo>
                    <a:pt x="0" y="0"/>
                  </a:lnTo>
                  <a:close/>
                </a:path>
              </a:pathLst>
            </a:custGeom>
            <a:blipFill>
              <a:blip r:embed="rId6"/>
              <a:stretch>
                <a:fillRect l="0" t="0" r="-6834875" b="-221451"/>
              </a:stretch>
            </a:blipFill>
          </p:spPr>
        </p:sp>
        <p:sp>
          <p:nvSpPr>
            <p:cNvPr name="Freeform 27" id="27"/>
            <p:cNvSpPr/>
            <p:nvPr/>
          </p:nvSpPr>
          <p:spPr>
            <a:xfrm flipH="false" flipV="false" rot="0">
              <a:off x="4981451" y="1083782"/>
              <a:ext cx="312058" cy="403933"/>
            </a:xfrm>
            <a:custGeom>
              <a:avLst/>
              <a:gdLst/>
              <a:ahLst/>
              <a:cxnLst/>
              <a:rect r="r" b="b" t="t" l="l"/>
              <a:pathLst>
                <a:path h="403933" w="312058">
                  <a:moveTo>
                    <a:pt x="0" y="0"/>
                  </a:moveTo>
                  <a:lnTo>
                    <a:pt x="312057" y="0"/>
                  </a:lnTo>
                  <a:lnTo>
                    <a:pt x="312057" y="403932"/>
                  </a:lnTo>
                  <a:lnTo>
                    <a:pt x="0" y="403932"/>
                  </a:lnTo>
                  <a:lnTo>
                    <a:pt x="0" y="0"/>
                  </a:lnTo>
                  <a:close/>
                </a:path>
              </a:pathLst>
            </a:custGeom>
            <a:blipFill>
              <a:blip r:embed="rId6"/>
              <a:stretch>
                <a:fillRect l="0" t="0" r="-6834875" b="-221451"/>
              </a:stretch>
            </a:blipFill>
          </p:spPr>
        </p:sp>
      </p:grpSp>
    </p:spTree>
  </p:cSld>
  <p:clrMapOvr>
    <a:masterClrMapping/>
  </p:clrMapOvr>
</p:sld>
</file>

<file path=ppt/slides/slide14.xml><?xml version="1.0" encoding="utf-8"?>
<p:sld xmlns:p="http://schemas.openxmlformats.org/presentationml/2006/main" xmlns:a="http://schemas.openxmlformats.org/drawingml/2006/main" xmlns:r="http://schemas.openxmlformats.org/officeDocument/2006/relationships">
  <p:cSld>
    <p:bg>
      <p:bgPr>
        <a:solidFill>
          <a:srgbClr val="ECF0F3"/>
        </a:solidFill>
      </p:bgPr>
    </p:bg>
    <p:spTree>
      <p:nvGrpSpPr>
        <p:cNvPr id="1" name=""/>
        <p:cNvGrpSpPr/>
        <p:nvPr/>
      </p:nvGrpSpPr>
      <p:grpSpPr>
        <a:xfrm>
          <a:off x="0" y="0"/>
          <a:ext cx="0" cy="0"/>
          <a:chOff x="0" y="0"/>
          <a:chExt cx="0" cy="0"/>
        </a:xfrm>
      </p:grpSpPr>
      <p:sp>
        <p:nvSpPr>
          <p:cNvPr name="Freeform 2" id="2"/>
          <p:cNvSpPr/>
          <p:nvPr/>
        </p:nvSpPr>
        <p:spPr>
          <a:xfrm flipH="true" flipV="false" rot="0">
            <a:off x="17697472" y="9015327"/>
            <a:ext cx="292782" cy="485946"/>
          </a:xfrm>
          <a:custGeom>
            <a:avLst/>
            <a:gdLst/>
            <a:ahLst/>
            <a:cxnLst/>
            <a:rect r="r" b="b" t="t" l="l"/>
            <a:pathLst>
              <a:path h="485946" w="292782">
                <a:moveTo>
                  <a:pt x="292782" y="0"/>
                </a:moveTo>
                <a:lnTo>
                  <a:pt x="0" y="0"/>
                </a:lnTo>
                <a:lnTo>
                  <a:pt x="0" y="485946"/>
                </a:lnTo>
                <a:lnTo>
                  <a:pt x="292782" y="485946"/>
                </a:lnTo>
                <a:lnTo>
                  <a:pt x="292782"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AutoShape 3" id="3"/>
          <p:cNvSpPr/>
          <p:nvPr/>
        </p:nvSpPr>
        <p:spPr>
          <a:xfrm rot="0">
            <a:off x="0" y="-21346"/>
            <a:ext cx="18288000" cy="1502036"/>
          </a:xfrm>
          <a:prstGeom prst="rect">
            <a:avLst/>
          </a:prstGeom>
          <a:solidFill>
            <a:srgbClr val="222222"/>
          </a:solidFill>
        </p:spPr>
      </p:sp>
      <p:sp>
        <p:nvSpPr>
          <p:cNvPr name="TextBox 4" id="4"/>
          <p:cNvSpPr txBox="true"/>
          <p:nvPr/>
        </p:nvSpPr>
        <p:spPr>
          <a:xfrm rot="0">
            <a:off x="4062384" y="276917"/>
            <a:ext cx="10163232" cy="962660"/>
          </a:xfrm>
          <a:prstGeom prst="rect">
            <a:avLst/>
          </a:prstGeom>
        </p:spPr>
        <p:txBody>
          <a:bodyPr anchor="t" rtlCol="false" tIns="0" lIns="0" bIns="0" rIns="0">
            <a:spAutoFit/>
          </a:bodyPr>
          <a:lstStyle/>
          <a:p>
            <a:pPr algn="ctr">
              <a:lnSpc>
                <a:spcPts val="7840"/>
              </a:lnSpc>
            </a:pPr>
            <a:r>
              <a:rPr lang="en-US" sz="5600">
                <a:solidFill>
                  <a:srgbClr val="FFFFFF"/>
                </a:solidFill>
                <a:latin typeface="Asap Bold"/>
              </a:rPr>
              <a:t>Le modèle économique</a:t>
            </a:r>
          </a:p>
        </p:txBody>
      </p:sp>
      <p:sp>
        <p:nvSpPr>
          <p:cNvPr name="TextBox 5" id="5"/>
          <p:cNvSpPr txBox="true"/>
          <p:nvPr/>
        </p:nvSpPr>
        <p:spPr>
          <a:xfrm rot="0">
            <a:off x="1369812" y="3199868"/>
            <a:ext cx="16474051" cy="4748657"/>
          </a:xfrm>
          <a:prstGeom prst="rect">
            <a:avLst/>
          </a:prstGeom>
        </p:spPr>
        <p:txBody>
          <a:bodyPr anchor="t" rtlCol="false" tIns="0" lIns="0" bIns="0" rIns="0">
            <a:spAutoFit/>
          </a:bodyPr>
          <a:lstStyle/>
          <a:p>
            <a:pPr>
              <a:lnSpc>
                <a:spcPts val="3424"/>
              </a:lnSpc>
            </a:pPr>
            <a:r>
              <a:rPr lang="en-US" sz="3200">
                <a:solidFill>
                  <a:srgbClr val="000000"/>
                </a:solidFill>
                <a:latin typeface="Asap"/>
              </a:rPr>
              <a:t>Décrire le </a:t>
            </a:r>
            <a:r>
              <a:rPr lang="en-US" sz="3200">
                <a:solidFill>
                  <a:srgbClr val="000000"/>
                </a:solidFill>
                <a:latin typeface="Asap Bold"/>
              </a:rPr>
              <a:t>prix de vente et le coût de revient</a:t>
            </a:r>
            <a:r>
              <a:rPr lang="en-US" sz="3200">
                <a:solidFill>
                  <a:srgbClr val="000000"/>
                </a:solidFill>
                <a:latin typeface="Asap"/>
              </a:rPr>
              <a:t> (Prix de vente HT = coût de revient HT + marge commerciale)​</a:t>
            </a:r>
          </a:p>
          <a:p>
            <a:pPr>
              <a:lnSpc>
                <a:spcPts val="3424"/>
              </a:lnSpc>
            </a:pPr>
            <a:r>
              <a:rPr lang="en-US" sz="3200">
                <a:solidFill>
                  <a:srgbClr val="000000"/>
                </a:solidFill>
                <a:latin typeface="Asap"/>
              </a:rPr>
              <a:t>​</a:t>
            </a:r>
          </a:p>
          <a:p>
            <a:pPr>
              <a:lnSpc>
                <a:spcPts val="3424"/>
              </a:lnSpc>
            </a:pPr>
            <a:r>
              <a:rPr lang="en-US" sz="3200">
                <a:solidFill>
                  <a:srgbClr val="000000"/>
                </a:solidFill>
                <a:latin typeface="Asap Bold"/>
              </a:rPr>
              <a:t>Politique de prix :​</a:t>
            </a:r>
          </a:p>
          <a:p>
            <a:pPr>
              <a:lnSpc>
                <a:spcPts val="3424"/>
              </a:lnSpc>
            </a:pPr>
            <a:r>
              <a:rPr lang="en-US" sz="3200">
                <a:solidFill>
                  <a:srgbClr val="000000"/>
                </a:solidFill>
                <a:latin typeface="Asap"/>
              </a:rPr>
              <a:t>Quel est le niveau de prix de vos produits ou services ? Comment vous situez-vous par rapport à la concurrence ?​</a:t>
            </a:r>
          </a:p>
          <a:p>
            <a:pPr>
              <a:lnSpc>
                <a:spcPts val="3424"/>
              </a:lnSpc>
            </a:pPr>
            <a:r>
              <a:rPr lang="en-US" sz="3200">
                <a:solidFill>
                  <a:srgbClr val="000000"/>
                </a:solidFill>
                <a:latin typeface="Asap"/>
              </a:rPr>
              <a:t>​</a:t>
            </a:r>
          </a:p>
          <a:p>
            <a:pPr>
              <a:lnSpc>
                <a:spcPts val="3424"/>
              </a:lnSpc>
            </a:pPr>
            <a:r>
              <a:rPr lang="en-US" sz="3200">
                <a:solidFill>
                  <a:srgbClr val="000000"/>
                </a:solidFill>
                <a:latin typeface="Asap"/>
              </a:rPr>
              <a:t>Décrire les </a:t>
            </a:r>
            <a:r>
              <a:rPr lang="en-US" sz="3200">
                <a:solidFill>
                  <a:srgbClr val="000000"/>
                </a:solidFill>
                <a:latin typeface="Asap Bold"/>
              </a:rPr>
              <a:t>volumes de ventes</a:t>
            </a:r>
            <a:r>
              <a:rPr lang="en-US" sz="3200">
                <a:solidFill>
                  <a:srgbClr val="000000"/>
                </a:solidFill>
                <a:latin typeface="Asap"/>
              </a:rPr>
              <a:t> prévus et les justifier​</a:t>
            </a:r>
          </a:p>
          <a:p>
            <a:pPr>
              <a:lnSpc>
                <a:spcPts val="3424"/>
              </a:lnSpc>
            </a:pPr>
            <a:r>
              <a:rPr lang="en-US" sz="3200">
                <a:solidFill>
                  <a:srgbClr val="000000"/>
                </a:solidFill>
                <a:latin typeface="Asap"/>
              </a:rPr>
              <a:t>​</a:t>
            </a:r>
          </a:p>
          <a:p>
            <a:pPr>
              <a:lnSpc>
                <a:spcPts val="3424"/>
              </a:lnSpc>
            </a:pPr>
            <a:r>
              <a:rPr lang="en-US" sz="3200">
                <a:solidFill>
                  <a:srgbClr val="000000"/>
                </a:solidFill>
                <a:latin typeface="Asap"/>
              </a:rPr>
              <a:t>Décliner votre </a:t>
            </a:r>
            <a:r>
              <a:rPr lang="en-US" sz="3200">
                <a:solidFill>
                  <a:srgbClr val="000000"/>
                </a:solidFill>
                <a:latin typeface="Asap Bold"/>
              </a:rPr>
              <a:t>chiffre d'affaires prévisionnel</a:t>
            </a:r>
            <a:r>
              <a:rPr lang="en-US" sz="3200">
                <a:solidFill>
                  <a:srgbClr val="000000"/>
                </a:solidFill>
                <a:latin typeface="Asap"/>
              </a:rPr>
              <a:t> </a:t>
            </a:r>
            <a:r>
              <a:rPr lang="en-US" sz="3200">
                <a:solidFill>
                  <a:srgbClr val="000000"/>
                </a:solidFill>
                <a:latin typeface="Asap Bold"/>
              </a:rPr>
              <a:t>sur trois ans</a:t>
            </a:r>
            <a:r>
              <a:rPr lang="en-US" sz="3200">
                <a:solidFill>
                  <a:srgbClr val="000000"/>
                </a:solidFill>
                <a:latin typeface="Asap"/>
              </a:rPr>
              <a:t> (avec si possible hypothèses haute et basse)​</a:t>
            </a:r>
          </a:p>
        </p:txBody>
      </p:sp>
      <p:sp>
        <p:nvSpPr>
          <p:cNvPr name="Freeform 6" id="6"/>
          <p:cNvSpPr/>
          <p:nvPr/>
        </p:nvSpPr>
        <p:spPr>
          <a:xfrm flipH="false" flipV="false" rot="0">
            <a:off x="154183" y="9501273"/>
            <a:ext cx="1013659" cy="709561"/>
          </a:xfrm>
          <a:custGeom>
            <a:avLst/>
            <a:gdLst/>
            <a:ahLst/>
            <a:cxnLst/>
            <a:rect r="r" b="b" t="t" l="l"/>
            <a:pathLst>
              <a:path h="709561" w="1013659">
                <a:moveTo>
                  <a:pt x="0" y="0"/>
                </a:moveTo>
                <a:lnTo>
                  <a:pt x="1013659" y="0"/>
                </a:lnTo>
                <a:lnTo>
                  <a:pt x="1013659" y="709561"/>
                </a:lnTo>
                <a:lnTo>
                  <a:pt x="0" y="709561"/>
                </a:lnTo>
                <a:lnTo>
                  <a:pt x="0" y="0"/>
                </a:lnTo>
                <a:close/>
              </a:path>
            </a:pathLst>
          </a:custGeom>
          <a:blipFill>
            <a:blip r:embed="rId4"/>
            <a:stretch>
              <a:fillRect l="0" t="0" r="0" b="0"/>
            </a:stretch>
          </a:blipFill>
        </p:spPr>
      </p:sp>
      <p:grpSp>
        <p:nvGrpSpPr>
          <p:cNvPr name="Group 7" id="7"/>
          <p:cNvGrpSpPr/>
          <p:nvPr/>
        </p:nvGrpSpPr>
        <p:grpSpPr>
          <a:xfrm rot="0">
            <a:off x="14317869" y="257505"/>
            <a:ext cx="3970131" cy="1115786"/>
            <a:chOff x="0" y="0"/>
            <a:chExt cx="5293508" cy="1487714"/>
          </a:xfrm>
        </p:grpSpPr>
        <p:sp>
          <p:nvSpPr>
            <p:cNvPr name="Freeform 8" id="8"/>
            <p:cNvSpPr/>
            <p:nvPr/>
          </p:nvSpPr>
          <p:spPr>
            <a:xfrm flipH="false" flipV="false" rot="0">
              <a:off x="0" y="0"/>
              <a:ext cx="5213087" cy="1298448"/>
            </a:xfrm>
            <a:custGeom>
              <a:avLst/>
              <a:gdLst/>
              <a:ahLst/>
              <a:cxnLst/>
              <a:rect r="r" b="b" t="t" l="l"/>
              <a:pathLst>
                <a:path h="1298448" w="5213087">
                  <a:moveTo>
                    <a:pt x="0" y="0"/>
                  </a:moveTo>
                  <a:lnTo>
                    <a:pt x="5213087" y="0"/>
                  </a:lnTo>
                  <a:lnTo>
                    <a:pt x="5213087" y="1298448"/>
                  </a:lnTo>
                  <a:lnTo>
                    <a:pt x="0" y="1298448"/>
                  </a:lnTo>
                  <a:lnTo>
                    <a:pt x="0" y="0"/>
                  </a:lnTo>
                  <a:close/>
                </a:path>
              </a:pathLst>
            </a:custGeom>
            <a:blipFill>
              <a:blip r:embed="rId5"/>
              <a:stretch>
                <a:fillRect l="-315124" t="0" r="0" b="0"/>
              </a:stretch>
            </a:blipFill>
          </p:spPr>
        </p:sp>
        <p:sp>
          <p:nvSpPr>
            <p:cNvPr name="Freeform 9" id="9"/>
            <p:cNvSpPr/>
            <p:nvPr/>
          </p:nvSpPr>
          <p:spPr>
            <a:xfrm flipH="false" flipV="false" rot="0">
              <a:off x="2234984" y="0"/>
              <a:ext cx="312058" cy="403933"/>
            </a:xfrm>
            <a:custGeom>
              <a:avLst/>
              <a:gdLst/>
              <a:ahLst/>
              <a:cxnLst/>
              <a:rect r="r" b="b" t="t" l="l"/>
              <a:pathLst>
                <a:path h="403933" w="312058">
                  <a:moveTo>
                    <a:pt x="0" y="0"/>
                  </a:moveTo>
                  <a:lnTo>
                    <a:pt x="312058" y="0"/>
                  </a:lnTo>
                  <a:lnTo>
                    <a:pt x="312058" y="403933"/>
                  </a:lnTo>
                  <a:lnTo>
                    <a:pt x="0" y="403933"/>
                  </a:lnTo>
                  <a:lnTo>
                    <a:pt x="0" y="0"/>
                  </a:lnTo>
                  <a:close/>
                </a:path>
              </a:pathLst>
            </a:custGeom>
            <a:blipFill>
              <a:blip r:embed="rId6"/>
              <a:stretch>
                <a:fillRect l="0" t="0" r="-6834875" b="-221451"/>
              </a:stretch>
            </a:blipFill>
          </p:spPr>
        </p:sp>
        <p:sp>
          <p:nvSpPr>
            <p:cNvPr name="Freeform 10" id="10"/>
            <p:cNvSpPr/>
            <p:nvPr/>
          </p:nvSpPr>
          <p:spPr>
            <a:xfrm flipH="false" flipV="false" rot="0">
              <a:off x="2783493" y="523458"/>
              <a:ext cx="312058" cy="403933"/>
            </a:xfrm>
            <a:custGeom>
              <a:avLst/>
              <a:gdLst/>
              <a:ahLst/>
              <a:cxnLst/>
              <a:rect r="r" b="b" t="t" l="l"/>
              <a:pathLst>
                <a:path h="403933" w="312058">
                  <a:moveTo>
                    <a:pt x="0" y="0"/>
                  </a:moveTo>
                  <a:lnTo>
                    <a:pt x="312058" y="0"/>
                  </a:lnTo>
                  <a:lnTo>
                    <a:pt x="312058" y="403932"/>
                  </a:lnTo>
                  <a:lnTo>
                    <a:pt x="0" y="403932"/>
                  </a:lnTo>
                  <a:lnTo>
                    <a:pt x="0" y="0"/>
                  </a:lnTo>
                  <a:close/>
                </a:path>
              </a:pathLst>
            </a:custGeom>
            <a:blipFill>
              <a:blip r:embed="rId6"/>
              <a:stretch>
                <a:fillRect l="0" t="0" r="-6834875" b="-221451"/>
              </a:stretch>
            </a:blipFill>
          </p:spPr>
        </p:sp>
        <p:sp>
          <p:nvSpPr>
            <p:cNvPr name="Freeform 11" id="11"/>
            <p:cNvSpPr/>
            <p:nvPr/>
          </p:nvSpPr>
          <p:spPr>
            <a:xfrm flipH="false" flipV="false" rot="0">
              <a:off x="4981451" y="1083782"/>
              <a:ext cx="312058" cy="403933"/>
            </a:xfrm>
            <a:custGeom>
              <a:avLst/>
              <a:gdLst/>
              <a:ahLst/>
              <a:cxnLst/>
              <a:rect r="r" b="b" t="t" l="l"/>
              <a:pathLst>
                <a:path h="403933" w="312058">
                  <a:moveTo>
                    <a:pt x="0" y="0"/>
                  </a:moveTo>
                  <a:lnTo>
                    <a:pt x="312057" y="0"/>
                  </a:lnTo>
                  <a:lnTo>
                    <a:pt x="312057" y="403932"/>
                  </a:lnTo>
                  <a:lnTo>
                    <a:pt x="0" y="403932"/>
                  </a:lnTo>
                  <a:lnTo>
                    <a:pt x="0" y="0"/>
                  </a:lnTo>
                  <a:close/>
                </a:path>
              </a:pathLst>
            </a:custGeom>
            <a:blipFill>
              <a:blip r:embed="rId6"/>
              <a:stretch>
                <a:fillRect l="0" t="0" r="-6834875" b="-221451"/>
              </a:stretch>
            </a:blipFill>
          </p:spPr>
        </p:sp>
      </p:grpSp>
      <p:grpSp>
        <p:nvGrpSpPr>
          <p:cNvPr name="Group 12" id="12"/>
          <p:cNvGrpSpPr/>
          <p:nvPr/>
        </p:nvGrpSpPr>
        <p:grpSpPr>
          <a:xfrm rot="0">
            <a:off x="152400" y="267392"/>
            <a:ext cx="3970131" cy="1115786"/>
            <a:chOff x="0" y="0"/>
            <a:chExt cx="5293508" cy="1487714"/>
          </a:xfrm>
        </p:grpSpPr>
        <p:sp>
          <p:nvSpPr>
            <p:cNvPr name="Freeform 13" id="13"/>
            <p:cNvSpPr/>
            <p:nvPr/>
          </p:nvSpPr>
          <p:spPr>
            <a:xfrm flipH="false" flipV="false" rot="0">
              <a:off x="0" y="0"/>
              <a:ext cx="5213087" cy="1298448"/>
            </a:xfrm>
            <a:custGeom>
              <a:avLst/>
              <a:gdLst/>
              <a:ahLst/>
              <a:cxnLst/>
              <a:rect r="r" b="b" t="t" l="l"/>
              <a:pathLst>
                <a:path h="1298448" w="5213087">
                  <a:moveTo>
                    <a:pt x="0" y="0"/>
                  </a:moveTo>
                  <a:lnTo>
                    <a:pt x="5213087" y="0"/>
                  </a:lnTo>
                  <a:lnTo>
                    <a:pt x="5213087" y="1298448"/>
                  </a:lnTo>
                  <a:lnTo>
                    <a:pt x="0" y="1298448"/>
                  </a:lnTo>
                  <a:lnTo>
                    <a:pt x="0" y="0"/>
                  </a:lnTo>
                  <a:close/>
                </a:path>
              </a:pathLst>
            </a:custGeom>
            <a:blipFill>
              <a:blip r:embed="rId5"/>
              <a:stretch>
                <a:fillRect l="-315124" t="0" r="0" b="0"/>
              </a:stretch>
            </a:blipFill>
          </p:spPr>
        </p:sp>
        <p:sp>
          <p:nvSpPr>
            <p:cNvPr name="Freeform 14" id="14"/>
            <p:cNvSpPr/>
            <p:nvPr/>
          </p:nvSpPr>
          <p:spPr>
            <a:xfrm flipH="false" flipV="false" rot="0">
              <a:off x="2234984" y="0"/>
              <a:ext cx="312058" cy="403933"/>
            </a:xfrm>
            <a:custGeom>
              <a:avLst/>
              <a:gdLst/>
              <a:ahLst/>
              <a:cxnLst/>
              <a:rect r="r" b="b" t="t" l="l"/>
              <a:pathLst>
                <a:path h="403933" w="312058">
                  <a:moveTo>
                    <a:pt x="0" y="0"/>
                  </a:moveTo>
                  <a:lnTo>
                    <a:pt x="312058" y="0"/>
                  </a:lnTo>
                  <a:lnTo>
                    <a:pt x="312058" y="403933"/>
                  </a:lnTo>
                  <a:lnTo>
                    <a:pt x="0" y="403933"/>
                  </a:lnTo>
                  <a:lnTo>
                    <a:pt x="0" y="0"/>
                  </a:lnTo>
                  <a:close/>
                </a:path>
              </a:pathLst>
            </a:custGeom>
            <a:blipFill>
              <a:blip r:embed="rId6"/>
              <a:stretch>
                <a:fillRect l="0" t="0" r="-6834875" b="-221451"/>
              </a:stretch>
            </a:blipFill>
          </p:spPr>
        </p:sp>
        <p:sp>
          <p:nvSpPr>
            <p:cNvPr name="Freeform 15" id="15"/>
            <p:cNvSpPr/>
            <p:nvPr/>
          </p:nvSpPr>
          <p:spPr>
            <a:xfrm flipH="false" flipV="false" rot="0">
              <a:off x="2783493" y="523458"/>
              <a:ext cx="312058" cy="403933"/>
            </a:xfrm>
            <a:custGeom>
              <a:avLst/>
              <a:gdLst/>
              <a:ahLst/>
              <a:cxnLst/>
              <a:rect r="r" b="b" t="t" l="l"/>
              <a:pathLst>
                <a:path h="403933" w="312058">
                  <a:moveTo>
                    <a:pt x="0" y="0"/>
                  </a:moveTo>
                  <a:lnTo>
                    <a:pt x="312058" y="0"/>
                  </a:lnTo>
                  <a:lnTo>
                    <a:pt x="312058" y="403932"/>
                  </a:lnTo>
                  <a:lnTo>
                    <a:pt x="0" y="403932"/>
                  </a:lnTo>
                  <a:lnTo>
                    <a:pt x="0" y="0"/>
                  </a:lnTo>
                  <a:close/>
                </a:path>
              </a:pathLst>
            </a:custGeom>
            <a:blipFill>
              <a:blip r:embed="rId6"/>
              <a:stretch>
                <a:fillRect l="0" t="0" r="-6834875" b="-221451"/>
              </a:stretch>
            </a:blipFill>
          </p:spPr>
        </p:sp>
        <p:sp>
          <p:nvSpPr>
            <p:cNvPr name="Freeform 16" id="16"/>
            <p:cNvSpPr/>
            <p:nvPr/>
          </p:nvSpPr>
          <p:spPr>
            <a:xfrm flipH="false" flipV="false" rot="0">
              <a:off x="4981451" y="1083782"/>
              <a:ext cx="312058" cy="403933"/>
            </a:xfrm>
            <a:custGeom>
              <a:avLst/>
              <a:gdLst/>
              <a:ahLst/>
              <a:cxnLst/>
              <a:rect r="r" b="b" t="t" l="l"/>
              <a:pathLst>
                <a:path h="403933" w="312058">
                  <a:moveTo>
                    <a:pt x="0" y="0"/>
                  </a:moveTo>
                  <a:lnTo>
                    <a:pt x="312057" y="0"/>
                  </a:lnTo>
                  <a:lnTo>
                    <a:pt x="312057" y="403932"/>
                  </a:lnTo>
                  <a:lnTo>
                    <a:pt x="0" y="403932"/>
                  </a:lnTo>
                  <a:lnTo>
                    <a:pt x="0" y="0"/>
                  </a:lnTo>
                  <a:close/>
                </a:path>
              </a:pathLst>
            </a:custGeom>
            <a:blipFill>
              <a:blip r:embed="rId6"/>
              <a:stretch>
                <a:fillRect l="0" t="0" r="-6834875" b="-221451"/>
              </a:stretch>
            </a:blipFill>
          </p:spPr>
        </p:sp>
      </p:grpSp>
    </p:spTree>
  </p:cSld>
  <p:clrMapOvr>
    <a:masterClrMapping/>
  </p:clrMapOvr>
</p:sld>
</file>

<file path=ppt/slides/slide15.xml><?xml version="1.0" encoding="utf-8"?>
<p:sld xmlns:p="http://schemas.openxmlformats.org/presentationml/2006/main" xmlns:a="http://schemas.openxmlformats.org/drawingml/2006/main" xmlns:r="http://schemas.openxmlformats.org/officeDocument/2006/relationships">
  <p:cSld>
    <p:bg>
      <p:bgPr>
        <a:solidFill>
          <a:srgbClr val="ECF0F3"/>
        </a:solidFill>
      </p:bgPr>
    </p:bg>
    <p:spTree>
      <p:nvGrpSpPr>
        <p:cNvPr id="1" name=""/>
        <p:cNvGrpSpPr/>
        <p:nvPr/>
      </p:nvGrpSpPr>
      <p:grpSpPr>
        <a:xfrm>
          <a:off x="0" y="0"/>
          <a:ext cx="0" cy="0"/>
          <a:chOff x="0" y="0"/>
          <a:chExt cx="0" cy="0"/>
        </a:xfrm>
      </p:grpSpPr>
      <p:sp>
        <p:nvSpPr>
          <p:cNvPr name="Freeform 2" id="2"/>
          <p:cNvSpPr/>
          <p:nvPr/>
        </p:nvSpPr>
        <p:spPr>
          <a:xfrm flipH="true" flipV="false" rot="0">
            <a:off x="17697472" y="9015327"/>
            <a:ext cx="292782" cy="485946"/>
          </a:xfrm>
          <a:custGeom>
            <a:avLst/>
            <a:gdLst/>
            <a:ahLst/>
            <a:cxnLst/>
            <a:rect r="r" b="b" t="t" l="l"/>
            <a:pathLst>
              <a:path h="485946" w="292782">
                <a:moveTo>
                  <a:pt x="292782" y="0"/>
                </a:moveTo>
                <a:lnTo>
                  <a:pt x="0" y="0"/>
                </a:lnTo>
                <a:lnTo>
                  <a:pt x="0" y="485946"/>
                </a:lnTo>
                <a:lnTo>
                  <a:pt x="292782" y="485946"/>
                </a:lnTo>
                <a:lnTo>
                  <a:pt x="292782"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AutoShape 3" id="3"/>
          <p:cNvSpPr/>
          <p:nvPr/>
        </p:nvSpPr>
        <p:spPr>
          <a:xfrm rot="0">
            <a:off x="0" y="-21346"/>
            <a:ext cx="18288000" cy="1502036"/>
          </a:xfrm>
          <a:prstGeom prst="rect">
            <a:avLst/>
          </a:prstGeom>
          <a:solidFill>
            <a:srgbClr val="222222"/>
          </a:solidFill>
        </p:spPr>
      </p:sp>
      <p:sp>
        <p:nvSpPr>
          <p:cNvPr name="TextBox 4" id="4"/>
          <p:cNvSpPr txBox="true"/>
          <p:nvPr/>
        </p:nvSpPr>
        <p:spPr>
          <a:xfrm rot="0">
            <a:off x="4154637" y="248342"/>
            <a:ext cx="10163232" cy="962660"/>
          </a:xfrm>
          <a:prstGeom prst="rect">
            <a:avLst/>
          </a:prstGeom>
        </p:spPr>
        <p:txBody>
          <a:bodyPr anchor="t" rtlCol="false" tIns="0" lIns="0" bIns="0" rIns="0">
            <a:spAutoFit/>
          </a:bodyPr>
          <a:lstStyle/>
          <a:p>
            <a:pPr algn="ctr">
              <a:lnSpc>
                <a:spcPts val="7840"/>
              </a:lnSpc>
            </a:pPr>
            <a:r>
              <a:rPr lang="en-US" sz="5600">
                <a:solidFill>
                  <a:srgbClr val="FFFFFF"/>
                </a:solidFill>
                <a:latin typeface="Asap Bold"/>
              </a:rPr>
              <a:t>Etat d’avancement</a:t>
            </a:r>
          </a:p>
        </p:txBody>
      </p:sp>
      <p:sp>
        <p:nvSpPr>
          <p:cNvPr name="TextBox 5" id="5"/>
          <p:cNvSpPr txBox="true"/>
          <p:nvPr/>
        </p:nvSpPr>
        <p:spPr>
          <a:xfrm rot="0">
            <a:off x="3980611" y="3756258"/>
            <a:ext cx="12485290" cy="2176907"/>
          </a:xfrm>
          <a:prstGeom prst="rect">
            <a:avLst/>
          </a:prstGeom>
        </p:spPr>
        <p:txBody>
          <a:bodyPr anchor="t" rtlCol="false" tIns="0" lIns="0" bIns="0" rIns="0">
            <a:spAutoFit/>
          </a:bodyPr>
          <a:lstStyle/>
          <a:p>
            <a:pPr>
              <a:lnSpc>
                <a:spcPts val="3424"/>
              </a:lnSpc>
            </a:pPr>
          </a:p>
          <a:p>
            <a:pPr marL="690881" indent="-345440" lvl="1">
              <a:lnSpc>
                <a:spcPts val="3424"/>
              </a:lnSpc>
              <a:buFont typeface="Arial"/>
              <a:buChar char="•"/>
            </a:pPr>
            <a:r>
              <a:rPr lang="en-US" sz="3200">
                <a:solidFill>
                  <a:srgbClr val="000000"/>
                </a:solidFill>
                <a:latin typeface="Asap Bold"/>
              </a:rPr>
              <a:t>Actions ou investissements déjà réalisés​</a:t>
            </a:r>
          </a:p>
          <a:p>
            <a:pPr>
              <a:lnSpc>
                <a:spcPts val="3424"/>
              </a:lnSpc>
            </a:pPr>
          </a:p>
          <a:p>
            <a:pPr marL="690881" indent="-345440" lvl="1">
              <a:lnSpc>
                <a:spcPts val="3424"/>
              </a:lnSpc>
              <a:buFont typeface="Arial"/>
              <a:buChar char="•"/>
            </a:pPr>
            <a:r>
              <a:rPr lang="en-US" sz="3200">
                <a:solidFill>
                  <a:srgbClr val="000000"/>
                </a:solidFill>
                <a:latin typeface="Asap Bold"/>
              </a:rPr>
              <a:t>Stade du projet</a:t>
            </a:r>
            <a:r>
              <a:rPr lang="en-US" sz="3200">
                <a:solidFill>
                  <a:srgbClr val="000000"/>
                </a:solidFill>
                <a:latin typeface="Asap"/>
              </a:rPr>
              <a:t> (amorçage, création, développement…)​</a:t>
            </a:r>
          </a:p>
          <a:p>
            <a:pPr>
              <a:lnSpc>
                <a:spcPts val="3424"/>
              </a:lnSpc>
            </a:pPr>
          </a:p>
        </p:txBody>
      </p:sp>
      <p:sp>
        <p:nvSpPr>
          <p:cNvPr name="Freeform 6" id="6"/>
          <p:cNvSpPr/>
          <p:nvPr/>
        </p:nvSpPr>
        <p:spPr>
          <a:xfrm flipH="false" flipV="false" rot="0">
            <a:off x="154183" y="9501273"/>
            <a:ext cx="1013659" cy="709561"/>
          </a:xfrm>
          <a:custGeom>
            <a:avLst/>
            <a:gdLst/>
            <a:ahLst/>
            <a:cxnLst/>
            <a:rect r="r" b="b" t="t" l="l"/>
            <a:pathLst>
              <a:path h="709561" w="1013659">
                <a:moveTo>
                  <a:pt x="0" y="0"/>
                </a:moveTo>
                <a:lnTo>
                  <a:pt x="1013659" y="0"/>
                </a:lnTo>
                <a:lnTo>
                  <a:pt x="1013659" y="709561"/>
                </a:lnTo>
                <a:lnTo>
                  <a:pt x="0" y="709561"/>
                </a:lnTo>
                <a:lnTo>
                  <a:pt x="0" y="0"/>
                </a:lnTo>
                <a:close/>
              </a:path>
            </a:pathLst>
          </a:custGeom>
          <a:blipFill>
            <a:blip r:embed="rId4"/>
            <a:stretch>
              <a:fillRect l="0" t="0" r="0" b="0"/>
            </a:stretch>
          </a:blipFill>
        </p:spPr>
      </p:sp>
      <p:grpSp>
        <p:nvGrpSpPr>
          <p:cNvPr name="Group 7" id="7"/>
          <p:cNvGrpSpPr/>
          <p:nvPr/>
        </p:nvGrpSpPr>
        <p:grpSpPr>
          <a:xfrm rot="0">
            <a:off x="14317869" y="257505"/>
            <a:ext cx="3970131" cy="1115786"/>
            <a:chOff x="0" y="0"/>
            <a:chExt cx="5293508" cy="1487714"/>
          </a:xfrm>
        </p:grpSpPr>
        <p:sp>
          <p:nvSpPr>
            <p:cNvPr name="Freeform 8" id="8"/>
            <p:cNvSpPr/>
            <p:nvPr/>
          </p:nvSpPr>
          <p:spPr>
            <a:xfrm flipH="false" flipV="false" rot="0">
              <a:off x="0" y="0"/>
              <a:ext cx="5213087" cy="1298448"/>
            </a:xfrm>
            <a:custGeom>
              <a:avLst/>
              <a:gdLst/>
              <a:ahLst/>
              <a:cxnLst/>
              <a:rect r="r" b="b" t="t" l="l"/>
              <a:pathLst>
                <a:path h="1298448" w="5213087">
                  <a:moveTo>
                    <a:pt x="0" y="0"/>
                  </a:moveTo>
                  <a:lnTo>
                    <a:pt x="5213087" y="0"/>
                  </a:lnTo>
                  <a:lnTo>
                    <a:pt x="5213087" y="1298448"/>
                  </a:lnTo>
                  <a:lnTo>
                    <a:pt x="0" y="1298448"/>
                  </a:lnTo>
                  <a:lnTo>
                    <a:pt x="0" y="0"/>
                  </a:lnTo>
                  <a:close/>
                </a:path>
              </a:pathLst>
            </a:custGeom>
            <a:blipFill>
              <a:blip r:embed="rId5"/>
              <a:stretch>
                <a:fillRect l="-315124" t="0" r="0" b="0"/>
              </a:stretch>
            </a:blipFill>
          </p:spPr>
        </p:sp>
        <p:sp>
          <p:nvSpPr>
            <p:cNvPr name="Freeform 9" id="9"/>
            <p:cNvSpPr/>
            <p:nvPr/>
          </p:nvSpPr>
          <p:spPr>
            <a:xfrm flipH="false" flipV="false" rot="0">
              <a:off x="2234984" y="0"/>
              <a:ext cx="312058" cy="403933"/>
            </a:xfrm>
            <a:custGeom>
              <a:avLst/>
              <a:gdLst/>
              <a:ahLst/>
              <a:cxnLst/>
              <a:rect r="r" b="b" t="t" l="l"/>
              <a:pathLst>
                <a:path h="403933" w="312058">
                  <a:moveTo>
                    <a:pt x="0" y="0"/>
                  </a:moveTo>
                  <a:lnTo>
                    <a:pt x="312058" y="0"/>
                  </a:lnTo>
                  <a:lnTo>
                    <a:pt x="312058" y="403933"/>
                  </a:lnTo>
                  <a:lnTo>
                    <a:pt x="0" y="403933"/>
                  </a:lnTo>
                  <a:lnTo>
                    <a:pt x="0" y="0"/>
                  </a:lnTo>
                  <a:close/>
                </a:path>
              </a:pathLst>
            </a:custGeom>
            <a:blipFill>
              <a:blip r:embed="rId6"/>
              <a:stretch>
                <a:fillRect l="0" t="0" r="-6834875" b="-221451"/>
              </a:stretch>
            </a:blipFill>
          </p:spPr>
        </p:sp>
        <p:sp>
          <p:nvSpPr>
            <p:cNvPr name="Freeform 10" id="10"/>
            <p:cNvSpPr/>
            <p:nvPr/>
          </p:nvSpPr>
          <p:spPr>
            <a:xfrm flipH="false" flipV="false" rot="0">
              <a:off x="2783493" y="523458"/>
              <a:ext cx="312058" cy="403933"/>
            </a:xfrm>
            <a:custGeom>
              <a:avLst/>
              <a:gdLst/>
              <a:ahLst/>
              <a:cxnLst/>
              <a:rect r="r" b="b" t="t" l="l"/>
              <a:pathLst>
                <a:path h="403933" w="312058">
                  <a:moveTo>
                    <a:pt x="0" y="0"/>
                  </a:moveTo>
                  <a:lnTo>
                    <a:pt x="312058" y="0"/>
                  </a:lnTo>
                  <a:lnTo>
                    <a:pt x="312058" y="403932"/>
                  </a:lnTo>
                  <a:lnTo>
                    <a:pt x="0" y="403932"/>
                  </a:lnTo>
                  <a:lnTo>
                    <a:pt x="0" y="0"/>
                  </a:lnTo>
                  <a:close/>
                </a:path>
              </a:pathLst>
            </a:custGeom>
            <a:blipFill>
              <a:blip r:embed="rId6"/>
              <a:stretch>
                <a:fillRect l="0" t="0" r="-6834875" b="-221451"/>
              </a:stretch>
            </a:blipFill>
          </p:spPr>
        </p:sp>
        <p:sp>
          <p:nvSpPr>
            <p:cNvPr name="Freeform 11" id="11"/>
            <p:cNvSpPr/>
            <p:nvPr/>
          </p:nvSpPr>
          <p:spPr>
            <a:xfrm flipH="false" flipV="false" rot="0">
              <a:off x="4981451" y="1083782"/>
              <a:ext cx="312058" cy="403933"/>
            </a:xfrm>
            <a:custGeom>
              <a:avLst/>
              <a:gdLst/>
              <a:ahLst/>
              <a:cxnLst/>
              <a:rect r="r" b="b" t="t" l="l"/>
              <a:pathLst>
                <a:path h="403933" w="312058">
                  <a:moveTo>
                    <a:pt x="0" y="0"/>
                  </a:moveTo>
                  <a:lnTo>
                    <a:pt x="312057" y="0"/>
                  </a:lnTo>
                  <a:lnTo>
                    <a:pt x="312057" y="403932"/>
                  </a:lnTo>
                  <a:lnTo>
                    <a:pt x="0" y="403932"/>
                  </a:lnTo>
                  <a:lnTo>
                    <a:pt x="0" y="0"/>
                  </a:lnTo>
                  <a:close/>
                </a:path>
              </a:pathLst>
            </a:custGeom>
            <a:blipFill>
              <a:blip r:embed="rId6"/>
              <a:stretch>
                <a:fillRect l="0" t="0" r="-6834875" b="-221451"/>
              </a:stretch>
            </a:blipFill>
          </p:spPr>
        </p:sp>
      </p:grpSp>
      <p:grpSp>
        <p:nvGrpSpPr>
          <p:cNvPr name="Group 12" id="12"/>
          <p:cNvGrpSpPr/>
          <p:nvPr/>
        </p:nvGrpSpPr>
        <p:grpSpPr>
          <a:xfrm rot="0">
            <a:off x="152400" y="267392"/>
            <a:ext cx="3970131" cy="1115786"/>
            <a:chOff x="0" y="0"/>
            <a:chExt cx="5293508" cy="1487714"/>
          </a:xfrm>
        </p:grpSpPr>
        <p:sp>
          <p:nvSpPr>
            <p:cNvPr name="Freeform 13" id="13"/>
            <p:cNvSpPr/>
            <p:nvPr/>
          </p:nvSpPr>
          <p:spPr>
            <a:xfrm flipH="false" flipV="false" rot="0">
              <a:off x="0" y="0"/>
              <a:ext cx="5213087" cy="1298448"/>
            </a:xfrm>
            <a:custGeom>
              <a:avLst/>
              <a:gdLst/>
              <a:ahLst/>
              <a:cxnLst/>
              <a:rect r="r" b="b" t="t" l="l"/>
              <a:pathLst>
                <a:path h="1298448" w="5213087">
                  <a:moveTo>
                    <a:pt x="0" y="0"/>
                  </a:moveTo>
                  <a:lnTo>
                    <a:pt x="5213087" y="0"/>
                  </a:lnTo>
                  <a:lnTo>
                    <a:pt x="5213087" y="1298448"/>
                  </a:lnTo>
                  <a:lnTo>
                    <a:pt x="0" y="1298448"/>
                  </a:lnTo>
                  <a:lnTo>
                    <a:pt x="0" y="0"/>
                  </a:lnTo>
                  <a:close/>
                </a:path>
              </a:pathLst>
            </a:custGeom>
            <a:blipFill>
              <a:blip r:embed="rId5"/>
              <a:stretch>
                <a:fillRect l="-315124" t="0" r="0" b="0"/>
              </a:stretch>
            </a:blipFill>
          </p:spPr>
        </p:sp>
        <p:sp>
          <p:nvSpPr>
            <p:cNvPr name="Freeform 14" id="14"/>
            <p:cNvSpPr/>
            <p:nvPr/>
          </p:nvSpPr>
          <p:spPr>
            <a:xfrm flipH="false" flipV="false" rot="0">
              <a:off x="2234984" y="0"/>
              <a:ext cx="312058" cy="403933"/>
            </a:xfrm>
            <a:custGeom>
              <a:avLst/>
              <a:gdLst/>
              <a:ahLst/>
              <a:cxnLst/>
              <a:rect r="r" b="b" t="t" l="l"/>
              <a:pathLst>
                <a:path h="403933" w="312058">
                  <a:moveTo>
                    <a:pt x="0" y="0"/>
                  </a:moveTo>
                  <a:lnTo>
                    <a:pt x="312058" y="0"/>
                  </a:lnTo>
                  <a:lnTo>
                    <a:pt x="312058" y="403933"/>
                  </a:lnTo>
                  <a:lnTo>
                    <a:pt x="0" y="403933"/>
                  </a:lnTo>
                  <a:lnTo>
                    <a:pt x="0" y="0"/>
                  </a:lnTo>
                  <a:close/>
                </a:path>
              </a:pathLst>
            </a:custGeom>
            <a:blipFill>
              <a:blip r:embed="rId6"/>
              <a:stretch>
                <a:fillRect l="0" t="0" r="-6834875" b="-221451"/>
              </a:stretch>
            </a:blipFill>
          </p:spPr>
        </p:sp>
        <p:sp>
          <p:nvSpPr>
            <p:cNvPr name="Freeform 15" id="15"/>
            <p:cNvSpPr/>
            <p:nvPr/>
          </p:nvSpPr>
          <p:spPr>
            <a:xfrm flipH="false" flipV="false" rot="0">
              <a:off x="2783493" y="523458"/>
              <a:ext cx="312058" cy="403933"/>
            </a:xfrm>
            <a:custGeom>
              <a:avLst/>
              <a:gdLst/>
              <a:ahLst/>
              <a:cxnLst/>
              <a:rect r="r" b="b" t="t" l="l"/>
              <a:pathLst>
                <a:path h="403933" w="312058">
                  <a:moveTo>
                    <a:pt x="0" y="0"/>
                  </a:moveTo>
                  <a:lnTo>
                    <a:pt x="312058" y="0"/>
                  </a:lnTo>
                  <a:lnTo>
                    <a:pt x="312058" y="403932"/>
                  </a:lnTo>
                  <a:lnTo>
                    <a:pt x="0" y="403932"/>
                  </a:lnTo>
                  <a:lnTo>
                    <a:pt x="0" y="0"/>
                  </a:lnTo>
                  <a:close/>
                </a:path>
              </a:pathLst>
            </a:custGeom>
            <a:blipFill>
              <a:blip r:embed="rId6"/>
              <a:stretch>
                <a:fillRect l="0" t="0" r="-6834875" b="-221451"/>
              </a:stretch>
            </a:blipFill>
          </p:spPr>
        </p:sp>
        <p:sp>
          <p:nvSpPr>
            <p:cNvPr name="Freeform 16" id="16"/>
            <p:cNvSpPr/>
            <p:nvPr/>
          </p:nvSpPr>
          <p:spPr>
            <a:xfrm flipH="false" flipV="false" rot="0">
              <a:off x="4981451" y="1083782"/>
              <a:ext cx="312058" cy="403933"/>
            </a:xfrm>
            <a:custGeom>
              <a:avLst/>
              <a:gdLst/>
              <a:ahLst/>
              <a:cxnLst/>
              <a:rect r="r" b="b" t="t" l="l"/>
              <a:pathLst>
                <a:path h="403933" w="312058">
                  <a:moveTo>
                    <a:pt x="0" y="0"/>
                  </a:moveTo>
                  <a:lnTo>
                    <a:pt x="312057" y="0"/>
                  </a:lnTo>
                  <a:lnTo>
                    <a:pt x="312057" y="403932"/>
                  </a:lnTo>
                  <a:lnTo>
                    <a:pt x="0" y="403932"/>
                  </a:lnTo>
                  <a:lnTo>
                    <a:pt x="0" y="0"/>
                  </a:lnTo>
                  <a:close/>
                </a:path>
              </a:pathLst>
            </a:custGeom>
            <a:blipFill>
              <a:blip r:embed="rId6"/>
              <a:stretch>
                <a:fillRect l="0" t="0" r="-6834875" b="-221451"/>
              </a:stretch>
            </a:blipFill>
          </p:spPr>
        </p:sp>
      </p:grpSp>
    </p:spTree>
  </p:cSld>
  <p:clrMapOvr>
    <a:masterClrMapping/>
  </p:clrMapOvr>
</p:sld>
</file>

<file path=ppt/slides/slide16.xml><?xml version="1.0" encoding="utf-8"?>
<p:sld xmlns:p="http://schemas.openxmlformats.org/presentationml/2006/main" xmlns:a="http://schemas.openxmlformats.org/drawingml/2006/main" xmlns:r="http://schemas.openxmlformats.org/officeDocument/2006/relationships">
  <p:cSld>
    <p:bg>
      <p:bgPr>
        <a:solidFill>
          <a:srgbClr val="ECF0F3"/>
        </a:solidFill>
      </p:bgPr>
    </p:bg>
    <p:spTree>
      <p:nvGrpSpPr>
        <p:cNvPr id="1" name=""/>
        <p:cNvGrpSpPr/>
        <p:nvPr/>
      </p:nvGrpSpPr>
      <p:grpSpPr>
        <a:xfrm>
          <a:off x="0" y="0"/>
          <a:ext cx="0" cy="0"/>
          <a:chOff x="0" y="0"/>
          <a:chExt cx="0" cy="0"/>
        </a:xfrm>
      </p:grpSpPr>
      <p:sp>
        <p:nvSpPr>
          <p:cNvPr name="Freeform 2" id="2"/>
          <p:cNvSpPr/>
          <p:nvPr/>
        </p:nvSpPr>
        <p:spPr>
          <a:xfrm flipH="true" flipV="false" rot="0">
            <a:off x="17697472" y="9015327"/>
            <a:ext cx="292782" cy="485946"/>
          </a:xfrm>
          <a:custGeom>
            <a:avLst/>
            <a:gdLst/>
            <a:ahLst/>
            <a:cxnLst/>
            <a:rect r="r" b="b" t="t" l="l"/>
            <a:pathLst>
              <a:path h="485946" w="292782">
                <a:moveTo>
                  <a:pt x="292782" y="0"/>
                </a:moveTo>
                <a:lnTo>
                  <a:pt x="0" y="0"/>
                </a:lnTo>
                <a:lnTo>
                  <a:pt x="0" y="485946"/>
                </a:lnTo>
                <a:lnTo>
                  <a:pt x="292782" y="485946"/>
                </a:lnTo>
                <a:lnTo>
                  <a:pt x="292782"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AutoShape 3" id="3"/>
          <p:cNvSpPr/>
          <p:nvPr/>
        </p:nvSpPr>
        <p:spPr>
          <a:xfrm rot="0">
            <a:off x="0" y="-21346"/>
            <a:ext cx="18288000" cy="1502036"/>
          </a:xfrm>
          <a:prstGeom prst="rect">
            <a:avLst/>
          </a:prstGeom>
          <a:solidFill>
            <a:srgbClr val="222222"/>
          </a:solidFill>
        </p:spPr>
      </p:sp>
      <p:sp>
        <p:nvSpPr>
          <p:cNvPr name="TextBox 4" id="4"/>
          <p:cNvSpPr txBox="true"/>
          <p:nvPr/>
        </p:nvSpPr>
        <p:spPr>
          <a:xfrm rot="0">
            <a:off x="4320916" y="191192"/>
            <a:ext cx="10163232" cy="962660"/>
          </a:xfrm>
          <a:prstGeom prst="rect">
            <a:avLst/>
          </a:prstGeom>
        </p:spPr>
        <p:txBody>
          <a:bodyPr anchor="t" rtlCol="false" tIns="0" lIns="0" bIns="0" rIns="0">
            <a:spAutoFit/>
          </a:bodyPr>
          <a:lstStyle/>
          <a:p>
            <a:pPr algn="ctr">
              <a:lnSpc>
                <a:spcPts val="7840"/>
              </a:lnSpc>
            </a:pPr>
            <a:r>
              <a:rPr lang="en-US" sz="5600">
                <a:solidFill>
                  <a:srgbClr val="FFFFFF"/>
                </a:solidFill>
                <a:latin typeface="Asap Bold"/>
              </a:rPr>
              <a:t>Prévisionnel financier</a:t>
            </a:r>
          </a:p>
        </p:txBody>
      </p:sp>
      <p:sp>
        <p:nvSpPr>
          <p:cNvPr name="TextBox 5" id="5"/>
          <p:cNvSpPr txBox="true"/>
          <p:nvPr/>
        </p:nvSpPr>
        <p:spPr>
          <a:xfrm rot="0">
            <a:off x="2733210" y="3207321"/>
            <a:ext cx="12821580" cy="3891407"/>
          </a:xfrm>
          <a:prstGeom prst="rect">
            <a:avLst/>
          </a:prstGeom>
        </p:spPr>
        <p:txBody>
          <a:bodyPr anchor="t" rtlCol="false" tIns="0" lIns="0" bIns="0" rIns="0">
            <a:spAutoFit/>
          </a:bodyPr>
          <a:lstStyle/>
          <a:p>
            <a:pPr marL="690881" indent="-345440" lvl="1">
              <a:lnSpc>
                <a:spcPts val="3424"/>
              </a:lnSpc>
              <a:buFont typeface="Arial"/>
              <a:buChar char="•"/>
            </a:pPr>
            <a:r>
              <a:rPr lang="en-US" sz="3200">
                <a:solidFill>
                  <a:srgbClr val="000000"/>
                </a:solidFill>
                <a:latin typeface="Asap Bold"/>
              </a:rPr>
              <a:t>Proje</a:t>
            </a:r>
            <a:r>
              <a:rPr lang="en-US" sz="3200">
                <a:solidFill>
                  <a:srgbClr val="000000"/>
                </a:solidFill>
                <a:latin typeface="Asap Bold"/>
              </a:rPr>
              <a:t>ction de revenus</a:t>
            </a:r>
            <a:r>
              <a:rPr lang="en-US" sz="3200">
                <a:solidFill>
                  <a:srgbClr val="000000"/>
                </a:solidFill>
                <a:latin typeface="Asap"/>
              </a:rPr>
              <a:t> sur les 3 prochaines années pour l’entreprise (y compris le projet)​</a:t>
            </a:r>
          </a:p>
          <a:p>
            <a:pPr>
              <a:lnSpc>
                <a:spcPts val="3424"/>
              </a:lnSpc>
            </a:pPr>
            <a:r>
              <a:rPr lang="en-US" sz="3200">
                <a:solidFill>
                  <a:srgbClr val="000000"/>
                </a:solidFill>
                <a:latin typeface="Asap"/>
              </a:rPr>
              <a:t>​</a:t>
            </a:r>
          </a:p>
          <a:p>
            <a:pPr marL="690881" indent="-345440" lvl="1">
              <a:lnSpc>
                <a:spcPts val="3424"/>
              </a:lnSpc>
              <a:buFont typeface="Arial"/>
              <a:buChar char="•"/>
            </a:pPr>
            <a:r>
              <a:rPr lang="en-US" sz="3200">
                <a:solidFill>
                  <a:srgbClr val="000000"/>
                </a:solidFill>
                <a:latin typeface="Asap Bold"/>
              </a:rPr>
              <a:t>Compte de résultat​</a:t>
            </a:r>
          </a:p>
          <a:p>
            <a:pPr>
              <a:lnSpc>
                <a:spcPts val="3424"/>
              </a:lnSpc>
            </a:pPr>
          </a:p>
          <a:p>
            <a:pPr marL="690881" indent="-345440" lvl="1">
              <a:lnSpc>
                <a:spcPts val="3424"/>
              </a:lnSpc>
              <a:buFont typeface="Arial"/>
              <a:buChar char="•"/>
            </a:pPr>
            <a:r>
              <a:rPr lang="en-US" sz="3200">
                <a:solidFill>
                  <a:srgbClr val="000000"/>
                </a:solidFill>
                <a:latin typeface="Asap Bold"/>
              </a:rPr>
              <a:t>Plan de financement initial​</a:t>
            </a:r>
          </a:p>
          <a:p>
            <a:pPr>
              <a:lnSpc>
                <a:spcPts val="3424"/>
              </a:lnSpc>
            </a:pPr>
          </a:p>
          <a:p>
            <a:pPr marL="690881" indent="-345440" lvl="1">
              <a:lnSpc>
                <a:spcPts val="3424"/>
              </a:lnSpc>
              <a:buFont typeface="Arial"/>
              <a:buChar char="•"/>
            </a:pPr>
            <a:r>
              <a:rPr lang="en-US" sz="3200">
                <a:solidFill>
                  <a:srgbClr val="000000"/>
                </a:solidFill>
                <a:latin typeface="Asap Bold"/>
              </a:rPr>
              <a:t>Plan de trésorerie</a:t>
            </a:r>
            <a:r>
              <a:rPr lang="en-US" sz="3200">
                <a:solidFill>
                  <a:srgbClr val="000000"/>
                </a:solidFill>
                <a:latin typeface="Asap Bold"/>
              </a:rPr>
              <a:t>​</a:t>
            </a:r>
          </a:p>
          <a:p>
            <a:pPr>
              <a:lnSpc>
                <a:spcPts val="3424"/>
              </a:lnSpc>
            </a:pPr>
          </a:p>
        </p:txBody>
      </p:sp>
      <p:sp>
        <p:nvSpPr>
          <p:cNvPr name="Freeform 6" id="6"/>
          <p:cNvSpPr/>
          <p:nvPr/>
        </p:nvSpPr>
        <p:spPr>
          <a:xfrm flipH="false" flipV="false" rot="0">
            <a:off x="154183" y="9501273"/>
            <a:ext cx="1013659" cy="709561"/>
          </a:xfrm>
          <a:custGeom>
            <a:avLst/>
            <a:gdLst/>
            <a:ahLst/>
            <a:cxnLst/>
            <a:rect r="r" b="b" t="t" l="l"/>
            <a:pathLst>
              <a:path h="709561" w="1013659">
                <a:moveTo>
                  <a:pt x="0" y="0"/>
                </a:moveTo>
                <a:lnTo>
                  <a:pt x="1013659" y="0"/>
                </a:lnTo>
                <a:lnTo>
                  <a:pt x="1013659" y="709561"/>
                </a:lnTo>
                <a:lnTo>
                  <a:pt x="0" y="709561"/>
                </a:lnTo>
                <a:lnTo>
                  <a:pt x="0" y="0"/>
                </a:lnTo>
                <a:close/>
              </a:path>
            </a:pathLst>
          </a:custGeom>
          <a:blipFill>
            <a:blip r:embed="rId4"/>
            <a:stretch>
              <a:fillRect l="0" t="0" r="0" b="0"/>
            </a:stretch>
          </a:blipFill>
        </p:spPr>
      </p:sp>
      <p:grpSp>
        <p:nvGrpSpPr>
          <p:cNvPr name="Group 7" id="7"/>
          <p:cNvGrpSpPr/>
          <p:nvPr/>
        </p:nvGrpSpPr>
        <p:grpSpPr>
          <a:xfrm rot="0">
            <a:off x="14317869" y="257505"/>
            <a:ext cx="3970131" cy="1115786"/>
            <a:chOff x="0" y="0"/>
            <a:chExt cx="5293508" cy="1487714"/>
          </a:xfrm>
        </p:grpSpPr>
        <p:sp>
          <p:nvSpPr>
            <p:cNvPr name="Freeform 8" id="8"/>
            <p:cNvSpPr/>
            <p:nvPr/>
          </p:nvSpPr>
          <p:spPr>
            <a:xfrm flipH="false" flipV="false" rot="0">
              <a:off x="0" y="0"/>
              <a:ext cx="5213087" cy="1298448"/>
            </a:xfrm>
            <a:custGeom>
              <a:avLst/>
              <a:gdLst/>
              <a:ahLst/>
              <a:cxnLst/>
              <a:rect r="r" b="b" t="t" l="l"/>
              <a:pathLst>
                <a:path h="1298448" w="5213087">
                  <a:moveTo>
                    <a:pt x="0" y="0"/>
                  </a:moveTo>
                  <a:lnTo>
                    <a:pt x="5213087" y="0"/>
                  </a:lnTo>
                  <a:lnTo>
                    <a:pt x="5213087" y="1298448"/>
                  </a:lnTo>
                  <a:lnTo>
                    <a:pt x="0" y="1298448"/>
                  </a:lnTo>
                  <a:lnTo>
                    <a:pt x="0" y="0"/>
                  </a:lnTo>
                  <a:close/>
                </a:path>
              </a:pathLst>
            </a:custGeom>
            <a:blipFill>
              <a:blip r:embed="rId5"/>
              <a:stretch>
                <a:fillRect l="-315124" t="0" r="0" b="0"/>
              </a:stretch>
            </a:blipFill>
          </p:spPr>
        </p:sp>
        <p:sp>
          <p:nvSpPr>
            <p:cNvPr name="Freeform 9" id="9"/>
            <p:cNvSpPr/>
            <p:nvPr/>
          </p:nvSpPr>
          <p:spPr>
            <a:xfrm flipH="false" flipV="false" rot="0">
              <a:off x="2234984" y="0"/>
              <a:ext cx="312058" cy="403933"/>
            </a:xfrm>
            <a:custGeom>
              <a:avLst/>
              <a:gdLst/>
              <a:ahLst/>
              <a:cxnLst/>
              <a:rect r="r" b="b" t="t" l="l"/>
              <a:pathLst>
                <a:path h="403933" w="312058">
                  <a:moveTo>
                    <a:pt x="0" y="0"/>
                  </a:moveTo>
                  <a:lnTo>
                    <a:pt x="312058" y="0"/>
                  </a:lnTo>
                  <a:lnTo>
                    <a:pt x="312058" y="403933"/>
                  </a:lnTo>
                  <a:lnTo>
                    <a:pt x="0" y="403933"/>
                  </a:lnTo>
                  <a:lnTo>
                    <a:pt x="0" y="0"/>
                  </a:lnTo>
                  <a:close/>
                </a:path>
              </a:pathLst>
            </a:custGeom>
            <a:blipFill>
              <a:blip r:embed="rId6"/>
              <a:stretch>
                <a:fillRect l="0" t="0" r="-6834875" b="-221451"/>
              </a:stretch>
            </a:blipFill>
          </p:spPr>
        </p:sp>
        <p:sp>
          <p:nvSpPr>
            <p:cNvPr name="Freeform 10" id="10"/>
            <p:cNvSpPr/>
            <p:nvPr/>
          </p:nvSpPr>
          <p:spPr>
            <a:xfrm flipH="false" flipV="false" rot="0">
              <a:off x="2783493" y="523458"/>
              <a:ext cx="312058" cy="403933"/>
            </a:xfrm>
            <a:custGeom>
              <a:avLst/>
              <a:gdLst/>
              <a:ahLst/>
              <a:cxnLst/>
              <a:rect r="r" b="b" t="t" l="l"/>
              <a:pathLst>
                <a:path h="403933" w="312058">
                  <a:moveTo>
                    <a:pt x="0" y="0"/>
                  </a:moveTo>
                  <a:lnTo>
                    <a:pt x="312058" y="0"/>
                  </a:lnTo>
                  <a:lnTo>
                    <a:pt x="312058" y="403932"/>
                  </a:lnTo>
                  <a:lnTo>
                    <a:pt x="0" y="403932"/>
                  </a:lnTo>
                  <a:lnTo>
                    <a:pt x="0" y="0"/>
                  </a:lnTo>
                  <a:close/>
                </a:path>
              </a:pathLst>
            </a:custGeom>
            <a:blipFill>
              <a:blip r:embed="rId6"/>
              <a:stretch>
                <a:fillRect l="0" t="0" r="-6834875" b="-221451"/>
              </a:stretch>
            </a:blipFill>
          </p:spPr>
        </p:sp>
        <p:sp>
          <p:nvSpPr>
            <p:cNvPr name="Freeform 11" id="11"/>
            <p:cNvSpPr/>
            <p:nvPr/>
          </p:nvSpPr>
          <p:spPr>
            <a:xfrm flipH="false" flipV="false" rot="0">
              <a:off x="4981451" y="1083782"/>
              <a:ext cx="312058" cy="403933"/>
            </a:xfrm>
            <a:custGeom>
              <a:avLst/>
              <a:gdLst/>
              <a:ahLst/>
              <a:cxnLst/>
              <a:rect r="r" b="b" t="t" l="l"/>
              <a:pathLst>
                <a:path h="403933" w="312058">
                  <a:moveTo>
                    <a:pt x="0" y="0"/>
                  </a:moveTo>
                  <a:lnTo>
                    <a:pt x="312057" y="0"/>
                  </a:lnTo>
                  <a:lnTo>
                    <a:pt x="312057" y="403932"/>
                  </a:lnTo>
                  <a:lnTo>
                    <a:pt x="0" y="403932"/>
                  </a:lnTo>
                  <a:lnTo>
                    <a:pt x="0" y="0"/>
                  </a:lnTo>
                  <a:close/>
                </a:path>
              </a:pathLst>
            </a:custGeom>
            <a:blipFill>
              <a:blip r:embed="rId6"/>
              <a:stretch>
                <a:fillRect l="0" t="0" r="-6834875" b="-221451"/>
              </a:stretch>
            </a:blipFill>
          </p:spPr>
        </p:sp>
      </p:grpSp>
      <p:grpSp>
        <p:nvGrpSpPr>
          <p:cNvPr name="Group 12" id="12"/>
          <p:cNvGrpSpPr/>
          <p:nvPr/>
        </p:nvGrpSpPr>
        <p:grpSpPr>
          <a:xfrm rot="0">
            <a:off x="152400" y="267392"/>
            <a:ext cx="3970131" cy="1115786"/>
            <a:chOff x="0" y="0"/>
            <a:chExt cx="5293508" cy="1487714"/>
          </a:xfrm>
        </p:grpSpPr>
        <p:sp>
          <p:nvSpPr>
            <p:cNvPr name="Freeform 13" id="13"/>
            <p:cNvSpPr/>
            <p:nvPr/>
          </p:nvSpPr>
          <p:spPr>
            <a:xfrm flipH="false" flipV="false" rot="0">
              <a:off x="0" y="0"/>
              <a:ext cx="5213087" cy="1298448"/>
            </a:xfrm>
            <a:custGeom>
              <a:avLst/>
              <a:gdLst/>
              <a:ahLst/>
              <a:cxnLst/>
              <a:rect r="r" b="b" t="t" l="l"/>
              <a:pathLst>
                <a:path h="1298448" w="5213087">
                  <a:moveTo>
                    <a:pt x="0" y="0"/>
                  </a:moveTo>
                  <a:lnTo>
                    <a:pt x="5213087" y="0"/>
                  </a:lnTo>
                  <a:lnTo>
                    <a:pt x="5213087" y="1298448"/>
                  </a:lnTo>
                  <a:lnTo>
                    <a:pt x="0" y="1298448"/>
                  </a:lnTo>
                  <a:lnTo>
                    <a:pt x="0" y="0"/>
                  </a:lnTo>
                  <a:close/>
                </a:path>
              </a:pathLst>
            </a:custGeom>
            <a:blipFill>
              <a:blip r:embed="rId5"/>
              <a:stretch>
                <a:fillRect l="-315124" t="0" r="0" b="0"/>
              </a:stretch>
            </a:blipFill>
          </p:spPr>
        </p:sp>
        <p:sp>
          <p:nvSpPr>
            <p:cNvPr name="Freeform 14" id="14"/>
            <p:cNvSpPr/>
            <p:nvPr/>
          </p:nvSpPr>
          <p:spPr>
            <a:xfrm flipH="false" flipV="false" rot="0">
              <a:off x="2234984" y="0"/>
              <a:ext cx="312058" cy="403933"/>
            </a:xfrm>
            <a:custGeom>
              <a:avLst/>
              <a:gdLst/>
              <a:ahLst/>
              <a:cxnLst/>
              <a:rect r="r" b="b" t="t" l="l"/>
              <a:pathLst>
                <a:path h="403933" w="312058">
                  <a:moveTo>
                    <a:pt x="0" y="0"/>
                  </a:moveTo>
                  <a:lnTo>
                    <a:pt x="312058" y="0"/>
                  </a:lnTo>
                  <a:lnTo>
                    <a:pt x="312058" y="403933"/>
                  </a:lnTo>
                  <a:lnTo>
                    <a:pt x="0" y="403933"/>
                  </a:lnTo>
                  <a:lnTo>
                    <a:pt x="0" y="0"/>
                  </a:lnTo>
                  <a:close/>
                </a:path>
              </a:pathLst>
            </a:custGeom>
            <a:blipFill>
              <a:blip r:embed="rId6"/>
              <a:stretch>
                <a:fillRect l="0" t="0" r="-6834875" b="-221451"/>
              </a:stretch>
            </a:blipFill>
          </p:spPr>
        </p:sp>
        <p:sp>
          <p:nvSpPr>
            <p:cNvPr name="Freeform 15" id="15"/>
            <p:cNvSpPr/>
            <p:nvPr/>
          </p:nvSpPr>
          <p:spPr>
            <a:xfrm flipH="false" flipV="false" rot="0">
              <a:off x="2783493" y="523458"/>
              <a:ext cx="312058" cy="403933"/>
            </a:xfrm>
            <a:custGeom>
              <a:avLst/>
              <a:gdLst/>
              <a:ahLst/>
              <a:cxnLst/>
              <a:rect r="r" b="b" t="t" l="l"/>
              <a:pathLst>
                <a:path h="403933" w="312058">
                  <a:moveTo>
                    <a:pt x="0" y="0"/>
                  </a:moveTo>
                  <a:lnTo>
                    <a:pt x="312058" y="0"/>
                  </a:lnTo>
                  <a:lnTo>
                    <a:pt x="312058" y="403932"/>
                  </a:lnTo>
                  <a:lnTo>
                    <a:pt x="0" y="403932"/>
                  </a:lnTo>
                  <a:lnTo>
                    <a:pt x="0" y="0"/>
                  </a:lnTo>
                  <a:close/>
                </a:path>
              </a:pathLst>
            </a:custGeom>
            <a:blipFill>
              <a:blip r:embed="rId6"/>
              <a:stretch>
                <a:fillRect l="0" t="0" r="-6834875" b="-221451"/>
              </a:stretch>
            </a:blipFill>
          </p:spPr>
        </p:sp>
        <p:sp>
          <p:nvSpPr>
            <p:cNvPr name="Freeform 16" id="16"/>
            <p:cNvSpPr/>
            <p:nvPr/>
          </p:nvSpPr>
          <p:spPr>
            <a:xfrm flipH="false" flipV="false" rot="0">
              <a:off x="4981451" y="1083782"/>
              <a:ext cx="312058" cy="403933"/>
            </a:xfrm>
            <a:custGeom>
              <a:avLst/>
              <a:gdLst/>
              <a:ahLst/>
              <a:cxnLst/>
              <a:rect r="r" b="b" t="t" l="l"/>
              <a:pathLst>
                <a:path h="403933" w="312058">
                  <a:moveTo>
                    <a:pt x="0" y="0"/>
                  </a:moveTo>
                  <a:lnTo>
                    <a:pt x="312057" y="0"/>
                  </a:lnTo>
                  <a:lnTo>
                    <a:pt x="312057" y="403932"/>
                  </a:lnTo>
                  <a:lnTo>
                    <a:pt x="0" y="403932"/>
                  </a:lnTo>
                  <a:lnTo>
                    <a:pt x="0" y="0"/>
                  </a:lnTo>
                  <a:close/>
                </a:path>
              </a:pathLst>
            </a:custGeom>
            <a:blipFill>
              <a:blip r:embed="rId6"/>
              <a:stretch>
                <a:fillRect l="0" t="0" r="-6834875" b="-221451"/>
              </a:stretch>
            </a:blipFill>
          </p:spPr>
        </p:sp>
      </p:grpSp>
      <p:sp>
        <p:nvSpPr>
          <p:cNvPr name="TextBox 17" id="17"/>
          <p:cNvSpPr txBox="true"/>
          <p:nvPr/>
        </p:nvSpPr>
        <p:spPr>
          <a:xfrm rot="0">
            <a:off x="3251065" y="7571422"/>
            <a:ext cx="6703961" cy="464821"/>
          </a:xfrm>
          <a:prstGeom prst="rect">
            <a:avLst/>
          </a:prstGeom>
        </p:spPr>
        <p:txBody>
          <a:bodyPr anchor="t" rtlCol="false" tIns="0" lIns="0" bIns="0" rIns="0">
            <a:spAutoFit/>
          </a:bodyPr>
          <a:lstStyle/>
          <a:p>
            <a:pPr>
              <a:lnSpc>
                <a:spcPts val="3779"/>
              </a:lnSpc>
            </a:pPr>
            <a:r>
              <a:rPr lang="en-US" sz="2699">
                <a:solidFill>
                  <a:srgbClr val="000000"/>
                </a:solidFill>
                <a:latin typeface="Asap Semi-Bold"/>
              </a:rPr>
              <a:t>(Cf fichier Excel joint)</a:t>
            </a:r>
          </a:p>
        </p:txBody>
      </p:sp>
    </p:spTree>
  </p:cSld>
  <p:clrMapOvr>
    <a:masterClrMapping/>
  </p:clrMapOvr>
</p:sld>
</file>

<file path=ppt/slides/slide17.xml><?xml version="1.0" encoding="utf-8"?>
<p:sld xmlns:p="http://schemas.openxmlformats.org/presentationml/2006/main" xmlns:a="http://schemas.openxmlformats.org/drawingml/2006/main" xmlns:r="http://schemas.openxmlformats.org/officeDocument/2006/relationships">
  <p:cSld>
    <p:bg>
      <p:bgPr>
        <a:solidFill>
          <a:srgbClr val="ECF0F3"/>
        </a:solidFill>
      </p:bgPr>
    </p:bg>
    <p:spTree>
      <p:nvGrpSpPr>
        <p:cNvPr id="1" name=""/>
        <p:cNvGrpSpPr/>
        <p:nvPr/>
      </p:nvGrpSpPr>
      <p:grpSpPr>
        <a:xfrm>
          <a:off x="0" y="0"/>
          <a:ext cx="0" cy="0"/>
          <a:chOff x="0" y="0"/>
          <a:chExt cx="0" cy="0"/>
        </a:xfrm>
      </p:grpSpPr>
      <p:sp>
        <p:nvSpPr>
          <p:cNvPr name="Freeform 2" id="2"/>
          <p:cNvSpPr/>
          <p:nvPr/>
        </p:nvSpPr>
        <p:spPr>
          <a:xfrm flipH="true" flipV="false" rot="0">
            <a:off x="17697472" y="9015327"/>
            <a:ext cx="292782" cy="485946"/>
          </a:xfrm>
          <a:custGeom>
            <a:avLst/>
            <a:gdLst/>
            <a:ahLst/>
            <a:cxnLst/>
            <a:rect r="r" b="b" t="t" l="l"/>
            <a:pathLst>
              <a:path h="485946" w="292782">
                <a:moveTo>
                  <a:pt x="292782" y="0"/>
                </a:moveTo>
                <a:lnTo>
                  <a:pt x="0" y="0"/>
                </a:lnTo>
                <a:lnTo>
                  <a:pt x="0" y="485946"/>
                </a:lnTo>
                <a:lnTo>
                  <a:pt x="292782" y="485946"/>
                </a:lnTo>
                <a:lnTo>
                  <a:pt x="292782"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3" id="3"/>
          <p:cNvSpPr/>
          <p:nvPr/>
        </p:nvSpPr>
        <p:spPr>
          <a:xfrm flipH="false" flipV="false" rot="0">
            <a:off x="3755563" y="1540944"/>
            <a:ext cx="10776874" cy="8746056"/>
          </a:xfrm>
          <a:custGeom>
            <a:avLst/>
            <a:gdLst/>
            <a:ahLst/>
            <a:cxnLst/>
            <a:rect r="r" b="b" t="t" l="l"/>
            <a:pathLst>
              <a:path h="8746056" w="10776874">
                <a:moveTo>
                  <a:pt x="0" y="0"/>
                </a:moveTo>
                <a:lnTo>
                  <a:pt x="10776874" y="0"/>
                </a:lnTo>
                <a:lnTo>
                  <a:pt x="10776874" y="8746056"/>
                </a:lnTo>
                <a:lnTo>
                  <a:pt x="0" y="8746056"/>
                </a:lnTo>
                <a:lnTo>
                  <a:pt x="0" y="0"/>
                </a:lnTo>
                <a:close/>
              </a:path>
            </a:pathLst>
          </a:custGeom>
          <a:blipFill>
            <a:blip r:embed="rId4"/>
            <a:stretch>
              <a:fillRect l="0" t="0" r="0" b="0"/>
            </a:stretch>
          </a:blipFill>
        </p:spPr>
      </p:sp>
      <p:sp>
        <p:nvSpPr>
          <p:cNvPr name="AutoShape 4" id="4"/>
          <p:cNvSpPr/>
          <p:nvPr/>
        </p:nvSpPr>
        <p:spPr>
          <a:xfrm rot="0">
            <a:off x="0" y="-21346"/>
            <a:ext cx="18288000" cy="1502036"/>
          </a:xfrm>
          <a:prstGeom prst="rect">
            <a:avLst/>
          </a:prstGeom>
          <a:solidFill>
            <a:srgbClr val="222222"/>
          </a:solidFill>
        </p:spPr>
      </p:sp>
      <p:sp>
        <p:nvSpPr>
          <p:cNvPr name="TextBox 5" id="5"/>
          <p:cNvSpPr txBox="true"/>
          <p:nvPr/>
        </p:nvSpPr>
        <p:spPr>
          <a:xfrm rot="0">
            <a:off x="4154637" y="191192"/>
            <a:ext cx="10163232" cy="962660"/>
          </a:xfrm>
          <a:prstGeom prst="rect">
            <a:avLst/>
          </a:prstGeom>
        </p:spPr>
        <p:txBody>
          <a:bodyPr anchor="t" rtlCol="false" tIns="0" lIns="0" bIns="0" rIns="0">
            <a:spAutoFit/>
          </a:bodyPr>
          <a:lstStyle/>
          <a:p>
            <a:pPr algn="ctr">
              <a:lnSpc>
                <a:spcPts val="7840"/>
              </a:lnSpc>
            </a:pPr>
            <a:r>
              <a:rPr lang="en-US" sz="5600">
                <a:solidFill>
                  <a:srgbClr val="FFFFFF"/>
                </a:solidFill>
                <a:latin typeface="Asap Bold"/>
              </a:rPr>
              <a:t>Plan de financement initial</a:t>
            </a:r>
          </a:p>
        </p:txBody>
      </p:sp>
      <p:sp>
        <p:nvSpPr>
          <p:cNvPr name="Freeform 6" id="6"/>
          <p:cNvSpPr/>
          <p:nvPr/>
        </p:nvSpPr>
        <p:spPr>
          <a:xfrm flipH="false" flipV="false" rot="0">
            <a:off x="154183" y="9501273"/>
            <a:ext cx="1013659" cy="709561"/>
          </a:xfrm>
          <a:custGeom>
            <a:avLst/>
            <a:gdLst/>
            <a:ahLst/>
            <a:cxnLst/>
            <a:rect r="r" b="b" t="t" l="l"/>
            <a:pathLst>
              <a:path h="709561" w="1013659">
                <a:moveTo>
                  <a:pt x="0" y="0"/>
                </a:moveTo>
                <a:lnTo>
                  <a:pt x="1013659" y="0"/>
                </a:lnTo>
                <a:lnTo>
                  <a:pt x="1013659" y="709561"/>
                </a:lnTo>
                <a:lnTo>
                  <a:pt x="0" y="709561"/>
                </a:lnTo>
                <a:lnTo>
                  <a:pt x="0" y="0"/>
                </a:lnTo>
                <a:close/>
              </a:path>
            </a:pathLst>
          </a:custGeom>
          <a:blipFill>
            <a:blip r:embed="rId5"/>
            <a:stretch>
              <a:fillRect l="0" t="0" r="0" b="0"/>
            </a:stretch>
          </a:blipFill>
        </p:spPr>
      </p:sp>
      <p:grpSp>
        <p:nvGrpSpPr>
          <p:cNvPr name="Group 7" id="7"/>
          <p:cNvGrpSpPr/>
          <p:nvPr/>
        </p:nvGrpSpPr>
        <p:grpSpPr>
          <a:xfrm rot="0">
            <a:off x="14317869" y="257505"/>
            <a:ext cx="3970131" cy="1115786"/>
            <a:chOff x="0" y="0"/>
            <a:chExt cx="5293508" cy="1487714"/>
          </a:xfrm>
        </p:grpSpPr>
        <p:sp>
          <p:nvSpPr>
            <p:cNvPr name="Freeform 8" id="8"/>
            <p:cNvSpPr/>
            <p:nvPr/>
          </p:nvSpPr>
          <p:spPr>
            <a:xfrm flipH="false" flipV="false" rot="0">
              <a:off x="0" y="0"/>
              <a:ext cx="5213087" cy="1298448"/>
            </a:xfrm>
            <a:custGeom>
              <a:avLst/>
              <a:gdLst/>
              <a:ahLst/>
              <a:cxnLst/>
              <a:rect r="r" b="b" t="t" l="l"/>
              <a:pathLst>
                <a:path h="1298448" w="5213087">
                  <a:moveTo>
                    <a:pt x="0" y="0"/>
                  </a:moveTo>
                  <a:lnTo>
                    <a:pt x="5213087" y="0"/>
                  </a:lnTo>
                  <a:lnTo>
                    <a:pt x="5213087" y="1298448"/>
                  </a:lnTo>
                  <a:lnTo>
                    <a:pt x="0" y="1298448"/>
                  </a:lnTo>
                  <a:lnTo>
                    <a:pt x="0" y="0"/>
                  </a:lnTo>
                  <a:close/>
                </a:path>
              </a:pathLst>
            </a:custGeom>
            <a:blipFill>
              <a:blip r:embed="rId6"/>
              <a:stretch>
                <a:fillRect l="-315124" t="0" r="0" b="0"/>
              </a:stretch>
            </a:blipFill>
          </p:spPr>
        </p:sp>
        <p:sp>
          <p:nvSpPr>
            <p:cNvPr name="Freeform 9" id="9"/>
            <p:cNvSpPr/>
            <p:nvPr/>
          </p:nvSpPr>
          <p:spPr>
            <a:xfrm flipH="false" flipV="false" rot="0">
              <a:off x="2234984" y="0"/>
              <a:ext cx="312058" cy="403933"/>
            </a:xfrm>
            <a:custGeom>
              <a:avLst/>
              <a:gdLst/>
              <a:ahLst/>
              <a:cxnLst/>
              <a:rect r="r" b="b" t="t" l="l"/>
              <a:pathLst>
                <a:path h="403933" w="312058">
                  <a:moveTo>
                    <a:pt x="0" y="0"/>
                  </a:moveTo>
                  <a:lnTo>
                    <a:pt x="312058" y="0"/>
                  </a:lnTo>
                  <a:lnTo>
                    <a:pt x="312058" y="403933"/>
                  </a:lnTo>
                  <a:lnTo>
                    <a:pt x="0" y="403933"/>
                  </a:lnTo>
                  <a:lnTo>
                    <a:pt x="0" y="0"/>
                  </a:lnTo>
                  <a:close/>
                </a:path>
              </a:pathLst>
            </a:custGeom>
            <a:blipFill>
              <a:blip r:embed="rId7"/>
              <a:stretch>
                <a:fillRect l="0" t="0" r="-6834875" b="-221451"/>
              </a:stretch>
            </a:blipFill>
          </p:spPr>
        </p:sp>
        <p:sp>
          <p:nvSpPr>
            <p:cNvPr name="Freeform 10" id="10"/>
            <p:cNvSpPr/>
            <p:nvPr/>
          </p:nvSpPr>
          <p:spPr>
            <a:xfrm flipH="false" flipV="false" rot="0">
              <a:off x="2783493" y="523458"/>
              <a:ext cx="312058" cy="403933"/>
            </a:xfrm>
            <a:custGeom>
              <a:avLst/>
              <a:gdLst/>
              <a:ahLst/>
              <a:cxnLst/>
              <a:rect r="r" b="b" t="t" l="l"/>
              <a:pathLst>
                <a:path h="403933" w="312058">
                  <a:moveTo>
                    <a:pt x="0" y="0"/>
                  </a:moveTo>
                  <a:lnTo>
                    <a:pt x="312058" y="0"/>
                  </a:lnTo>
                  <a:lnTo>
                    <a:pt x="312058" y="403932"/>
                  </a:lnTo>
                  <a:lnTo>
                    <a:pt x="0" y="403932"/>
                  </a:lnTo>
                  <a:lnTo>
                    <a:pt x="0" y="0"/>
                  </a:lnTo>
                  <a:close/>
                </a:path>
              </a:pathLst>
            </a:custGeom>
            <a:blipFill>
              <a:blip r:embed="rId7"/>
              <a:stretch>
                <a:fillRect l="0" t="0" r="-6834875" b="-221451"/>
              </a:stretch>
            </a:blipFill>
          </p:spPr>
        </p:sp>
        <p:sp>
          <p:nvSpPr>
            <p:cNvPr name="Freeform 11" id="11"/>
            <p:cNvSpPr/>
            <p:nvPr/>
          </p:nvSpPr>
          <p:spPr>
            <a:xfrm flipH="false" flipV="false" rot="0">
              <a:off x="4981451" y="1083782"/>
              <a:ext cx="312058" cy="403933"/>
            </a:xfrm>
            <a:custGeom>
              <a:avLst/>
              <a:gdLst/>
              <a:ahLst/>
              <a:cxnLst/>
              <a:rect r="r" b="b" t="t" l="l"/>
              <a:pathLst>
                <a:path h="403933" w="312058">
                  <a:moveTo>
                    <a:pt x="0" y="0"/>
                  </a:moveTo>
                  <a:lnTo>
                    <a:pt x="312057" y="0"/>
                  </a:lnTo>
                  <a:lnTo>
                    <a:pt x="312057" y="403932"/>
                  </a:lnTo>
                  <a:lnTo>
                    <a:pt x="0" y="403932"/>
                  </a:lnTo>
                  <a:lnTo>
                    <a:pt x="0" y="0"/>
                  </a:lnTo>
                  <a:close/>
                </a:path>
              </a:pathLst>
            </a:custGeom>
            <a:blipFill>
              <a:blip r:embed="rId7"/>
              <a:stretch>
                <a:fillRect l="0" t="0" r="-6834875" b="-221451"/>
              </a:stretch>
            </a:blipFill>
          </p:spPr>
        </p:sp>
      </p:grpSp>
      <p:grpSp>
        <p:nvGrpSpPr>
          <p:cNvPr name="Group 12" id="12"/>
          <p:cNvGrpSpPr/>
          <p:nvPr/>
        </p:nvGrpSpPr>
        <p:grpSpPr>
          <a:xfrm rot="0">
            <a:off x="152400" y="267392"/>
            <a:ext cx="3970131" cy="1115786"/>
            <a:chOff x="0" y="0"/>
            <a:chExt cx="5293508" cy="1487714"/>
          </a:xfrm>
        </p:grpSpPr>
        <p:sp>
          <p:nvSpPr>
            <p:cNvPr name="Freeform 13" id="13"/>
            <p:cNvSpPr/>
            <p:nvPr/>
          </p:nvSpPr>
          <p:spPr>
            <a:xfrm flipH="false" flipV="false" rot="0">
              <a:off x="0" y="0"/>
              <a:ext cx="5213087" cy="1298448"/>
            </a:xfrm>
            <a:custGeom>
              <a:avLst/>
              <a:gdLst/>
              <a:ahLst/>
              <a:cxnLst/>
              <a:rect r="r" b="b" t="t" l="l"/>
              <a:pathLst>
                <a:path h="1298448" w="5213087">
                  <a:moveTo>
                    <a:pt x="0" y="0"/>
                  </a:moveTo>
                  <a:lnTo>
                    <a:pt x="5213087" y="0"/>
                  </a:lnTo>
                  <a:lnTo>
                    <a:pt x="5213087" y="1298448"/>
                  </a:lnTo>
                  <a:lnTo>
                    <a:pt x="0" y="1298448"/>
                  </a:lnTo>
                  <a:lnTo>
                    <a:pt x="0" y="0"/>
                  </a:lnTo>
                  <a:close/>
                </a:path>
              </a:pathLst>
            </a:custGeom>
            <a:blipFill>
              <a:blip r:embed="rId6"/>
              <a:stretch>
                <a:fillRect l="-315124" t="0" r="0" b="0"/>
              </a:stretch>
            </a:blipFill>
          </p:spPr>
        </p:sp>
        <p:sp>
          <p:nvSpPr>
            <p:cNvPr name="Freeform 14" id="14"/>
            <p:cNvSpPr/>
            <p:nvPr/>
          </p:nvSpPr>
          <p:spPr>
            <a:xfrm flipH="false" flipV="false" rot="0">
              <a:off x="2234984" y="0"/>
              <a:ext cx="312058" cy="403933"/>
            </a:xfrm>
            <a:custGeom>
              <a:avLst/>
              <a:gdLst/>
              <a:ahLst/>
              <a:cxnLst/>
              <a:rect r="r" b="b" t="t" l="l"/>
              <a:pathLst>
                <a:path h="403933" w="312058">
                  <a:moveTo>
                    <a:pt x="0" y="0"/>
                  </a:moveTo>
                  <a:lnTo>
                    <a:pt x="312058" y="0"/>
                  </a:lnTo>
                  <a:lnTo>
                    <a:pt x="312058" y="403933"/>
                  </a:lnTo>
                  <a:lnTo>
                    <a:pt x="0" y="403933"/>
                  </a:lnTo>
                  <a:lnTo>
                    <a:pt x="0" y="0"/>
                  </a:lnTo>
                  <a:close/>
                </a:path>
              </a:pathLst>
            </a:custGeom>
            <a:blipFill>
              <a:blip r:embed="rId7"/>
              <a:stretch>
                <a:fillRect l="0" t="0" r="-6834875" b="-221451"/>
              </a:stretch>
            </a:blipFill>
          </p:spPr>
        </p:sp>
        <p:sp>
          <p:nvSpPr>
            <p:cNvPr name="Freeform 15" id="15"/>
            <p:cNvSpPr/>
            <p:nvPr/>
          </p:nvSpPr>
          <p:spPr>
            <a:xfrm flipH="false" flipV="false" rot="0">
              <a:off x="2783493" y="523458"/>
              <a:ext cx="312058" cy="403933"/>
            </a:xfrm>
            <a:custGeom>
              <a:avLst/>
              <a:gdLst/>
              <a:ahLst/>
              <a:cxnLst/>
              <a:rect r="r" b="b" t="t" l="l"/>
              <a:pathLst>
                <a:path h="403933" w="312058">
                  <a:moveTo>
                    <a:pt x="0" y="0"/>
                  </a:moveTo>
                  <a:lnTo>
                    <a:pt x="312058" y="0"/>
                  </a:lnTo>
                  <a:lnTo>
                    <a:pt x="312058" y="403932"/>
                  </a:lnTo>
                  <a:lnTo>
                    <a:pt x="0" y="403932"/>
                  </a:lnTo>
                  <a:lnTo>
                    <a:pt x="0" y="0"/>
                  </a:lnTo>
                  <a:close/>
                </a:path>
              </a:pathLst>
            </a:custGeom>
            <a:blipFill>
              <a:blip r:embed="rId7"/>
              <a:stretch>
                <a:fillRect l="0" t="0" r="-6834875" b="-221451"/>
              </a:stretch>
            </a:blipFill>
          </p:spPr>
        </p:sp>
        <p:sp>
          <p:nvSpPr>
            <p:cNvPr name="Freeform 16" id="16"/>
            <p:cNvSpPr/>
            <p:nvPr/>
          </p:nvSpPr>
          <p:spPr>
            <a:xfrm flipH="false" flipV="false" rot="0">
              <a:off x="4981451" y="1083782"/>
              <a:ext cx="312058" cy="403933"/>
            </a:xfrm>
            <a:custGeom>
              <a:avLst/>
              <a:gdLst/>
              <a:ahLst/>
              <a:cxnLst/>
              <a:rect r="r" b="b" t="t" l="l"/>
              <a:pathLst>
                <a:path h="403933" w="312058">
                  <a:moveTo>
                    <a:pt x="0" y="0"/>
                  </a:moveTo>
                  <a:lnTo>
                    <a:pt x="312057" y="0"/>
                  </a:lnTo>
                  <a:lnTo>
                    <a:pt x="312057" y="403932"/>
                  </a:lnTo>
                  <a:lnTo>
                    <a:pt x="0" y="403932"/>
                  </a:lnTo>
                  <a:lnTo>
                    <a:pt x="0" y="0"/>
                  </a:lnTo>
                  <a:close/>
                </a:path>
              </a:pathLst>
            </a:custGeom>
            <a:blipFill>
              <a:blip r:embed="rId7"/>
              <a:stretch>
                <a:fillRect l="0" t="0" r="-6834875" b="-221451"/>
              </a:stretch>
            </a:blipFill>
          </p:spPr>
        </p:sp>
      </p:grpSp>
    </p:spTree>
  </p:cSld>
  <p:clrMapOvr>
    <a:masterClrMapping/>
  </p:clrMapOvr>
</p:sld>
</file>

<file path=ppt/slides/slide18.xml><?xml version="1.0" encoding="utf-8"?>
<p:sld xmlns:p="http://schemas.openxmlformats.org/presentationml/2006/main" xmlns:a="http://schemas.openxmlformats.org/drawingml/2006/main" xmlns:r="http://schemas.openxmlformats.org/officeDocument/2006/relationships">
  <p:cSld>
    <p:bg>
      <p:bgPr>
        <a:solidFill>
          <a:srgbClr val="ECF0F3"/>
        </a:solidFill>
      </p:bgPr>
    </p:bg>
    <p:spTree>
      <p:nvGrpSpPr>
        <p:cNvPr id="1" name=""/>
        <p:cNvGrpSpPr/>
        <p:nvPr/>
      </p:nvGrpSpPr>
      <p:grpSpPr>
        <a:xfrm>
          <a:off x="0" y="0"/>
          <a:ext cx="0" cy="0"/>
          <a:chOff x="0" y="0"/>
          <a:chExt cx="0" cy="0"/>
        </a:xfrm>
      </p:grpSpPr>
      <p:sp>
        <p:nvSpPr>
          <p:cNvPr name="Freeform 2" id="2"/>
          <p:cNvSpPr/>
          <p:nvPr/>
        </p:nvSpPr>
        <p:spPr>
          <a:xfrm flipH="true" flipV="false" rot="0">
            <a:off x="17697472" y="9015327"/>
            <a:ext cx="292782" cy="485946"/>
          </a:xfrm>
          <a:custGeom>
            <a:avLst/>
            <a:gdLst/>
            <a:ahLst/>
            <a:cxnLst/>
            <a:rect r="r" b="b" t="t" l="l"/>
            <a:pathLst>
              <a:path h="485946" w="292782">
                <a:moveTo>
                  <a:pt x="292782" y="0"/>
                </a:moveTo>
                <a:lnTo>
                  <a:pt x="0" y="0"/>
                </a:lnTo>
                <a:lnTo>
                  <a:pt x="0" y="485946"/>
                </a:lnTo>
                <a:lnTo>
                  <a:pt x="292782" y="485946"/>
                </a:lnTo>
                <a:lnTo>
                  <a:pt x="292782"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3" id="3"/>
          <p:cNvSpPr/>
          <p:nvPr/>
        </p:nvSpPr>
        <p:spPr>
          <a:xfrm flipH="false" flipV="false" rot="0">
            <a:off x="3259690" y="1633091"/>
            <a:ext cx="11768620" cy="8520326"/>
          </a:xfrm>
          <a:custGeom>
            <a:avLst/>
            <a:gdLst/>
            <a:ahLst/>
            <a:cxnLst/>
            <a:rect r="r" b="b" t="t" l="l"/>
            <a:pathLst>
              <a:path h="8520326" w="11768620">
                <a:moveTo>
                  <a:pt x="0" y="0"/>
                </a:moveTo>
                <a:lnTo>
                  <a:pt x="11768620" y="0"/>
                </a:lnTo>
                <a:lnTo>
                  <a:pt x="11768620" y="8520326"/>
                </a:lnTo>
                <a:lnTo>
                  <a:pt x="0" y="8520326"/>
                </a:lnTo>
                <a:lnTo>
                  <a:pt x="0" y="0"/>
                </a:lnTo>
                <a:close/>
              </a:path>
            </a:pathLst>
          </a:custGeom>
          <a:blipFill>
            <a:blip r:embed="rId4"/>
            <a:stretch>
              <a:fillRect l="0" t="0" r="0" b="0"/>
            </a:stretch>
          </a:blipFill>
        </p:spPr>
      </p:sp>
      <p:sp>
        <p:nvSpPr>
          <p:cNvPr name="AutoShape 4" id="4"/>
          <p:cNvSpPr/>
          <p:nvPr/>
        </p:nvSpPr>
        <p:spPr>
          <a:xfrm rot="0">
            <a:off x="0" y="-21346"/>
            <a:ext cx="18288000" cy="1502036"/>
          </a:xfrm>
          <a:prstGeom prst="rect">
            <a:avLst/>
          </a:prstGeom>
          <a:solidFill>
            <a:srgbClr val="222222"/>
          </a:solidFill>
        </p:spPr>
      </p:sp>
      <p:sp>
        <p:nvSpPr>
          <p:cNvPr name="TextBox 5" id="5"/>
          <p:cNvSpPr txBox="true"/>
          <p:nvPr/>
        </p:nvSpPr>
        <p:spPr>
          <a:xfrm rot="0">
            <a:off x="4138584" y="172142"/>
            <a:ext cx="10163232" cy="962660"/>
          </a:xfrm>
          <a:prstGeom prst="rect">
            <a:avLst/>
          </a:prstGeom>
        </p:spPr>
        <p:txBody>
          <a:bodyPr anchor="t" rtlCol="false" tIns="0" lIns="0" bIns="0" rIns="0">
            <a:spAutoFit/>
          </a:bodyPr>
          <a:lstStyle/>
          <a:p>
            <a:pPr algn="ctr">
              <a:lnSpc>
                <a:spcPts val="7840"/>
              </a:lnSpc>
            </a:pPr>
            <a:r>
              <a:rPr lang="en-US" sz="5600">
                <a:solidFill>
                  <a:srgbClr val="FFFFFF"/>
                </a:solidFill>
                <a:latin typeface="Asap Bold"/>
              </a:rPr>
              <a:t>Plan de Trésorerie</a:t>
            </a:r>
          </a:p>
        </p:txBody>
      </p:sp>
      <p:sp>
        <p:nvSpPr>
          <p:cNvPr name="Freeform 6" id="6"/>
          <p:cNvSpPr/>
          <p:nvPr/>
        </p:nvSpPr>
        <p:spPr>
          <a:xfrm flipH="false" flipV="false" rot="0">
            <a:off x="154183" y="9501273"/>
            <a:ext cx="1013659" cy="709561"/>
          </a:xfrm>
          <a:custGeom>
            <a:avLst/>
            <a:gdLst/>
            <a:ahLst/>
            <a:cxnLst/>
            <a:rect r="r" b="b" t="t" l="l"/>
            <a:pathLst>
              <a:path h="709561" w="1013659">
                <a:moveTo>
                  <a:pt x="0" y="0"/>
                </a:moveTo>
                <a:lnTo>
                  <a:pt x="1013659" y="0"/>
                </a:lnTo>
                <a:lnTo>
                  <a:pt x="1013659" y="709561"/>
                </a:lnTo>
                <a:lnTo>
                  <a:pt x="0" y="709561"/>
                </a:lnTo>
                <a:lnTo>
                  <a:pt x="0" y="0"/>
                </a:lnTo>
                <a:close/>
              </a:path>
            </a:pathLst>
          </a:custGeom>
          <a:blipFill>
            <a:blip r:embed="rId5"/>
            <a:stretch>
              <a:fillRect l="0" t="0" r="0" b="0"/>
            </a:stretch>
          </a:blipFill>
        </p:spPr>
      </p:sp>
      <p:grpSp>
        <p:nvGrpSpPr>
          <p:cNvPr name="Group 7" id="7"/>
          <p:cNvGrpSpPr/>
          <p:nvPr/>
        </p:nvGrpSpPr>
        <p:grpSpPr>
          <a:xfrm rot="0">
            <a:off x="14317869" y="257505"/>
            <a:ext cx="3970131" cy="1115786"/>
            <a:chOff x="0" y="0"/>
            <a:chExt cx="5293508" cy="1487714"/>
          </a:xfrm>
        </p:grpSpPr>
        <p:sp>
          <p:nvSpPr>
            <p:cNvPr name="Freeform 8" id="8"/>
            <p:cNvSpPr/>
            <p:nvPr/>
          </p:nvSpPr>
          <p:spPr>
            <a:xfrm flipH="false" flipV="false" rot="0">
              <a:off x="0" y="0"/>
              <a:ext cx="5213087" cy="1298448"/>
            </a:xfrm>
            <a:custGeom>
              <a:avLst/>
              <a:gdLst/>
              <a:ahLst/>
              <a:cxnLst/>
              <a:rect r="r" b="b" t="t" l="l"/>
              <a:pathLst>
                <a:path h="1298448" w="5213087">
                  <a:moveTo>
                    <a:pt x="0" y="0"/>
                  </a:moveTo>
                  <a:lnTo>
                    <a:pt x="5213087" y="0"/>
                  </a:lnTo>
                  <a:lnTo>
                    <a:pt x="5213087" y="1298448"/>
                  </a:lnTo>
                  <a:lnTo>
                    <a:pt x="0" y="1298448"/>
                  </a:lnTo>
                  <a:lnTo>
                    <a:pt x="0" y="0"/>
                  </a:lnTo>
                  <a:close/>
                </a:path>
              </a:pathLst>
            </a:custGeom>
            <a:blipFill>
              <a:blip r:embed="rId6"/>
              <a:stretch>
                <a:fillRect l="-315124" t="0" r="0" b="0"/>
              </a:stretch>
            </a:blipFill>
          </p:spPr>
        </p:sp>
        <p:sp>
          <p:nvSpPr>
            <p:cNvPr name="Freeform 9" id="9"/>
            <p:cNvSpPr/>
            <p:nvPr/>
          </p:nvSpPr>
          <p:spPr>
            <a:xfrm flipH="false" flipV="false" rot="0">
              <a:off x="2234984" y="0"/>
              <a:ext cx="312058" cy="403933"/>
            </a:xfrm>
            <a:custGeom>
              <a:avLst/>
              <a:gdLst/>
              <a:ahLst/>
              <a:cxnLst/>
              <a:rect r="r" b="b" t="t" l="l"/>
              <a:pathLst>
                <a:path h="403933" w="312058">
                  <a:moveTo>
                    <a:pt x="0" y="0"/>
                  </a:moveTo>
                  <a:lnTo>
                    <a:pt x="312058" y="0"/>
                  </a:lnTo>
                  <a:lnTo>
                    <a:pt x="312058" y="403933"/>
                  </a:lnTo>
                  <a:lnTo>
                    <a:pt x="0" y="403933"/>
                  </a:lnTo>
                  <a:lnTo>
                    <a:pt x="0" y="0"/>
                  </a:lnTo>
                  <a:close/>
                </a:path>
              </a:pathLst>
            </a:custGeom>
            <a:blipFill>
              <a:blip r:embed="rId7"/>
              <a:stretch>
                <a:fillRect l="0" t="0" r="-6834875" b="-221451"/>
              </a:stretch>
            </a:blipFill>
          </p:spPr>
        </p:sp>
        <p:sp>
          <p:nvSpPr>
            <p:cNvPr name="Freeform 10" id="10"/>
            <p:cNvSpPr/>
            <p:nvPr/>
          </p:nvSpPr>
          <p:spPr>
            <a:xfrm flipH="false" flipV="false" rot="0">
              <a:off x="2783493" y="523458"/>
              <a:ext cx="312058" cy="403933"/>
            </a:xfrm>
            <a:custGeom>
              <a:avLst/>
              <a:gdLst/>
              <a:ahLst/>
              <a:cxnLst/>
              <a:rect r="r" b="b" t="t" l="l"/>
              <a:pathLst>
                <a:path h="403933" w="312058">
                  <a:moveTo>
                    <a:pt x="0" y="0"/>
                  </a:moveTo>
                  <a:lnTo>
                    <a:pt x="312058" y="0"/>
                  </a:lnTo>
                  <a:lnTo>
                    <a:pt x="312058" y="403932"/>
                  </a:lnTo>
                  <a:lnTo>
                    <a:pt x="0" y="403932"/>
                  </a:lnTo>
                  <a:lnTo>
                    <a:pt x="0" y="0"/>
                  </a:lnTo>
                  <a:close/>
                </a:path>
              </a:pathLst>
            </a:custGeom>
            <a:blipFill>
              <a:blip r:embed="rId7"/>
              <a:stretch>
                <a:fillRect l="0" t="0" r="-6834875" b="-221451"/>
              </a:stretch>
            </a:blipFill>
          </p:spPr>
        </p:sp>
        <p:sp>
          <p:nvSpPr>
            <p:cNvPr name="Freeform 11" id="11"/>
            <p:cNvSpPr/>
            <p:nvPr/>
          </p:nvSpPr>
          <p:spPr>
            <a:xfrm flipH="false" flipV="false" rot="0">
              <a:off x="4981451" y="1083782"/>
              <a:ext cx="312058" cy="403933"/>
            </a:xfrm>
            <a:custGeom>
              <a:avLst/>
              <a:gdLst/>
              <a:ahLst/>
              <a:cxnLst/>
              <a:rect r="r" b="b" t="t" l="l"/>
              <a:pathLst>
                <a:path h="403933" w="312058">
                  <a:moveTo>
                    <a:pt x="0" y="0"/>
                  </a:moveTo>
                  <a:lnTo>
                    <a:pt x="312057" y="0"/>
                  </a:lnTo>
                  <a:lnTo>
                    <a:pt x="312057" y="403932"/>
                  </a:lnTo>
                  <a:lnTo>
                    <a:pt x="0" y="403932"/>
                  </a:lnTo>
                  <a:lnTo>
                    <a:pt x="0" y="0"/>
                  </a:lnTo>
                  <a:close/>
                </a:path>
              </a:pathLst>
            </a:custGeom>
            <a:blipFill>
              <a:blip r:embed="rId7"/>
              <a:stretch>
                <a:fillRect l="0" t="0" r="-6834875" b="-221451"/>
              </a:stretch>
            </a:blipFill>
          </p:spPr>
        </p:sp>
      </p:grpSp>
      <p:grpSp>
        <p:nvGrpSpPr>
          <p:cNvPr name="Group 12" id="12"/>
          <p:cNvGrpSpPr/>
          <p:nvPr/>
        </p:nvGrpSpPr>
        <p:grpSpPr>
          <a:xfrm rot="0">
            <a:off x="152400" y="267392"/>
            <a:ext cx="3970131" cy="1115786"/>
            <a:chOff x="0" y="0"/>
            <a:chExt cx="5293508" cy="1487714"/>
          </a:xfrm>
        </p:grpSpPr>
        <p:sp>
          <p:nvSpPr>
            <p:cNvPr name="Freeform 13" id="13"/>
            <p:cNvSpPr/>
            <p:nvPr/>
          </p:nvSpPr>
          <p:spPr>
            <a:xfrm flipH="false" flipV="false" rot="0">
              <a:off x="0" y="0"/>
              <a:ext cx="5213087" cy="1298448"/>
            </a:xfrm>
            <a:custGeom>
              <a:avLst/>
              <a:gdLst/>
              <a:ahLst/>
              <a:cxnLst/>
              <a:rect r="r" b="b" t="t" l="l"/>
              <a:pathLst>
                <a:path h="1298448" w="5213087">
                  <a:moveTo>
                    <a:pt x="0" y="0"/>
                  </a:moveTo>
                  <a:lnTo>
                    <a:pt x="5213087" y="0"/>
                  </a:lnTo>
                  <a:lnTo>
                    <a:pt x="5213087" y="1298448"/>
                  </a:lnTo>
                  <a:lnTo>
                    <a:pt x="0" y="1298448"/>
                  </a:lnTo>
                  <a:lnTo>
                    <a:pt x="0" y="0"/>
                  </a:lnTo>
                  <a:close/>
                </a:path>
              </a:pathLst>
            </a:custGeom>
            <a:blipFill>
              <a:blip r:embed="rId6"/>
              <a:stretch>
                <a:fillRect l="-315124" t="0" r="0" b="0"/>
              </a:stretch>
            </a:blipFill>
          </p:spPr>
        </p:sp>
        <p:sp>
          <p:nvSpPr>
            <p:cNvPr name="Freeform 14" id="14"/>
            <p:cNvSpPr/>
            <p:nvPr/>
          </p:nvSpPr>
          <p:spPr>
            <a:xfrm flipH="false" flipV="false" rot="0">
              <a:off x="2234984" y="0"/>
              <a:ext cx="312058" cy="403933"/>
            </a:xfrm>
            <a:custGeom>
              <a:avLst/>
              <a:gdLst/>
              <a:ahLst/>
              <a:cxnLst/>
              <a:rect r="r" b="b" t="t" l="l"/>
              <a:pathLst>
                <a:path h="403933" w="312058">
                  <a:moveTo>
                    <a:pt x="0" y="0"/>
                  </a:moveTo>
                  <a:lnTo>
                    <a:pt x="312058" y="0"/>
                  </a:lnTo>
                  <a:lnTo>
                    <a:pt x="312058" y="403933"/>
                  </a:lnTo>
                  <a:lnTo>
                    <a:pt x="0" y="403933"/>
                  </a:lnTo>
                  <a:lnTo>
                    <a:pt x="0" y="0"/>
                  </a:lnTo>
                  <a:close/>
                </a:path>
              </a:pathLst>
            </a:custGeom>
            <a:blipFill>
              <a:blip r:embed="rId7"/>
              <a:stretch>
                <a:fillRect l="0" t="0" r="-6834875" b="-221451"/>
              </a:stretch>
            </a:blipFill>
          </p:spPr>
        </p:sp>
        <p:sp>
          <p:nvSpPr>
            <p:cNvPr name="Freeform 15" id="15"/>
            <p:cNvSpPr/>
            <p:nvPr/>
          </p:nvSpPr>
          <p:spPr>
            <a:xfrm flipH="false" flipV="false" rot="0">
              <a:off x="2783493" y="523458"/>
              <a:ext cx="312058" cy="403933"/>
            </a:xfrm>
            <a:custGeom>
              <a:avLst/>
              <a:gdLst/>
              <a:ahLst/>
              <a:cxnLst/>
              <a:rect r="r" b="b" t="t" l="l"/>
              <a:pathLst>
                <a:path h="403933" w="312058">
                  <a:moveTo>
                    <a:pt x="0" y="0"/>
                  </a:moveTo>
                  <a:lnTo>
                    <a:pt x="312058" y="0"/>
                  </a:lnTo>
                  <a:lnTo>
                    <a:pt x="312058" y="403932"/>
                  </a:lnTo>
                  <a:lnTo>
                    <a:pt x="0" y="403932"/>
                  </a:lnTo>
                  <a:lnTo>
                    <a:pt x="0" y="0"/>
                  </a:lnTo>
                  <a:close/>
                </a:path>
              </a:pathLst>
            </a:custGeom>
            <a:blipFill>
              <a:blip r:embed="rId7"/>
              <a:stretch>
                <a:fillRect l="0" t="0" r="-6834875" b="-221451"/>
              </a:stretch>
            </a:blipFill>
          </p:spPr>
        </p:sp>
        <p:sp>
          <p:nvSpPr>
            <p:cNvPr name="Freeform 16" id="16"/>
            <p:cNvSpPr/>
            <p:nvPr/>
          </p:nvSpPr>
          <p:spPr>
            <a:xfrm flipH="false" flipV="false" rot="0">
              <a:off x="4981451" y="1083782"/>
              <a:ext cx="312058" cy="403933"/>
            </a:xfrm>
            <a:custGeom>
              <a:avLst/>
              <a:gdLst/>
              <a:ahLst/>
              <a:cxnLst/>
              <a:rect r="r" b="b" t="t" l="l"/>
              <a:pathLst>
                <a:path h="403933" w="312058">
                  <a:moveTo>
                    <a:pt x="0" y="0"/>
                  </a:moveTo>
                  <a:lnTo>
                    <a:pt x="312057" y="0"/>
                  </a:lnTo>
                  <a:lnTo>
                    <a:pt x="312057" y="403932"/>
                  </a:lnTo>
                  <a:lnTo>
                    <a:pt x="0" y="403932"/>
                  </a:lnTo>
                  <a:lnTo>
                    <a:pt x="0" y="0"/>
                  </a:lnTo>
                  <a:close/>
                </a:path>
              </a:pathLst>
            </a:custGeom>
            <a:blipFill>
              <a:blip r:embed="rId7"/>
              <a:stretch>
                <a:fillRect l="0" t="0" r="-6834875" b="-221451"/>
              </a:stretch>
            </a:blipFill>
          </p:spPr>
        </p:sp>
      </p:grpSp>
    </p:spTree>
  </p:cSld>
  <p:clrMapOvr>
    <a:masterClrMapping/>
  </p:clrMapOvr>
</p:sld>
</file>

<file path=ppt/slides/slide19.xml><?xml version="1.0" encoding="utf-8"?>
<p:sld xmlns:p="http://schemas.openxmlformats.org/presentationml/2006/main" xmlns:a="http://schemas.openxmlformats.org/drawingml/2006/main" xmlns:r="http://schemas.openxmlformats.org/officeDocument/2006/relationships">
  <p:cSld>
    <p:bg>
      <p:bgPr>
        <a:solidFill>
          <a:srgbClr val="ECF0F3"/>
        </a:solidFill>
      </p:bgPr>
    </p:bg>
    <p:spTree>
      <p:nvGrpSpPr>
        <p:cNvPr id="1" name=""/>
        <p:cNvGrpSpPr/>
        <p:nvPr/>
      </p:nvGrpSpPr>
      <p:grpSpPr>
        <a:xfrm>
          <a:off x="0" y="0"/>
          <a:ext cx="0" cy="0"/>
          <a:chOff x="0" y="0"/>
          <a:chExt cx="0" cy="0"/>
        </a:xfrm>
      </p:grpSpPr>
      <p:sp>
        <p:nvSpPr>
          <p:cNvPr name="Freeform 2" id="2"/>
          <p:cNvSpPr/>
          <p:nvPr/>
        </p:nvSpPr>
        <p:spPr>
          <a:xfrm flipH="true" flipV="false" rot="0">
            <a:off x="17697472" y="9015327"/>
            <a:ext cx="292782" cy="485946"/>
          </a:xfrm>
          <a:custGeom>
            <a:avLst/>
            <a:gdLst/>
            <a:ahLst/>
            <a:cxnLst/>
            <a:rect r="r" b="b" t="t" l="l"/>
            <a:pathLst>
              <a:path h="485946" w="292782">
                <a:moveTo>
                  <a:pt x="292782" y="0"/>
                </a:moveTo>
                <a:lnTo>
                  <a:pt x="0" y="0"/>
                </a:lnTo>
                <a:lnTo>
                  <a:pt x="0" y="485946"/>
                </a:lnTo>
                <a:lnTo>
                  <a:pt x="292782" y="485946"/>
                </a:lnTo>
                <a:lnTo>
                  <a:pt x="292782"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3" id="3"/>
          <p:cNvSpPr/>
          <p:nvPr/>
        </p:nvSpPr>
        <p:spPr>
          <a:xfrm flipH="false" flipV="false" rot="0">
            <a:off x="3756363" y="1627283"/>
            <a:ext cx="10561505" cy="8659717"/>
          </a:xfrm>
          <a:custGeom>
            <a:avLst/>
            <a:gdLst/>
            <a:ahLst/>
            <a:cxnLst/>
            <a:rect r="r" b="b" t="t" l="l"/>
            <a:pathLst>
              <a:path h="8659717" w="10561505">
                <a:moveTo>
                  <a:pt x="0" y="0"/>
                </a:moveTo>
                <a:lnTo>
                  <a:pt x="10561506" y="0"/>
                </a:lnTo>
                <a:lnTo>
                  <a:pt x="10561506" y="8659717"/>
                </a:lnTo>
                <a:lnTo>
                  <a:pt x="0" y="8659717"/>
                </a:lnTo>
                <a:lnTo>
                  <a:pt x="0" y="0"/>
                </a:lnTo>
                <a:close/>
              </a:path>
            </a:pathLst>
          </a:custGeom>
          <a:blipFill>
            <a:blip r:embed="rId4"/>
            <a:stretch>
              <a:fillRect l="0" t="0" r="0" b="0"/>
            </a:stretch>
          </a:blipFill>
        </p:spPr>
      </p:sp>
      <p:sp>
        <p:nvSpPr>
          <p:cNvPr name="AutoShape 4" id="4"/>
          <p:cNvSpPr/>
          <p:nvPr/>
        </p:nvSpPr>
        <p:spPr>
          <a:xfrm rot="0">
            <a:off x="0" y="-21346"/>
            <a:ext cx="18288000" cy="1502036"/>
          </a:xfrm>
          <a:prstGeom prst="rect">
            <a:avLst/>
          </a:prstGeom>
          <a:solidFill>
            <a:srgbClr val="222222"/>
          </a:solidFill>
        </p:spPr>
      </p:sp>
      <p:sp>
        <p:nvSpPr>
          <p:cNvPr name="TextBox 5" id="5"/>
          <p:cNvSpPr txBox="true"/>
          <p:nvPr/>
        </p:nvSpPr>
        <p:spPr>
          <a:xfrm rot="0">
            <a:off x="4154637" y="238817"/>
            <a:ext cx="10163232" cy="962660"/>
          </a:xfrm>
          <a:prstGeom prst="rect">
            <a:avLst/>
          </a:prstGeom>
        </p:spPr>
        <p:txBody>
          <a:bodyPr anchor="t" rtlCol="false" tIns="0" lIns="0" bIns="0" rIns="0">
            <a:spAutoFit/>
          </a:bodyPr>
          <a:lstStyle/>
          <a:p>
            <a:pPr algn="ctr">
              <a:lnSpc>
                <a:spcPts val="7840"/>
              </a:lnSpc>
            </a:pPr>
            <a:r>
              <a:rPr lang="en-US" sz="5600">
                <a:solidFill>
                  <a:srgbClr val="FFFFFF"/>
                </a:solidFill>
                <a:latin typeface="Asap Bold"/>
              </a:rPr>
              <a:t>Compte de résultat</a:t>
            </a:r>
          </a:p>
        </p:txBody>
      </p:sp>
      <p:sp>
        <p:nvSpPr>
          <p:cNvPr name="Freeform 6" id="6"/>
          <p:cNvSpPr/>
          <p:nvPr/>
        </p:nvSpPr>
        <p:spPr>
          <a:xfrm flipH="false" flipV="false" rot="0">
            <a:off x="154183" y="9501273"/>
            <a:ext cx="1013659" cy="709561"/>
          </a:xfrm>
          <a:custGeom>
            <a:avLst/>
            <a:gdLst/>
            <a:ahLst/>
            <a:cxnLst/>
            <a:rect r="r" b="b" t="t" l="l"/>
            <a:pathLst>
              <a:path h="709561" w="1013659">
                <a:moveTo>
                  <a:pt x="0" y="0"/>
                </a:moveTo>
                <a:lnTo>
                  <a:pt x="1013659" y="0"/>
                </a:lnTo>
                <a:lnTo>
                  <a:pt x="1013659" y="709561"/>
                </a:lnTo>
                <a:lnTo>
                  <a:pt x="0" y="709561"/>
                </a:lnTo>
                <a:lnTo>
                  <a:pt x="0" y="0"/>
                </a:lnTo>
                <a:close/>
              </a:path>
            </a:pathLst>
          </a:custGeom>
          <a:blipFill>
            <a:blip r:embed="rId5"/>
            <a:stretch>
              <a:fillRect l="0" t="0" r="0" b="0"/>
            </a:stretch>
          </a:blipFill>
        </p:spPr>
      </p:sp>
      <p:grpSp>
        <p:nvGrpSpPr>
          <p:cNvPr name="Group 7" id="7"/>
          <p:cNvGrpSpPr/>
          <p:nvPr/>
        </p:nvGrpSpPr>
        <p:grpSpPr>
          <a:xfrm rot="0">
            <a:off x="14317869" y="257505"/>
            <a:ext cx="3970131" cy="1115786"/>
            <a:chOff x="0" y="0"/>
            <a:chExt cx="5293508" cy="1487714"/>
          </a:xfrm>
        </p:grpSpPr>
        <p:sp>
          <p:nvSpPr>
            <p:cNvPr name="Freeform 8" id="8"/>
            <p:cNvSpPr/>
            <p:nvPr/>
          </p:nvSpPr>
          <p:spPr>
            <a:xfrm flipH="false" flipV="false" rot="0">
              <a:off x="0" y="0"/>
              <a:ext cx="5213087" cy="1298448"/>
            </a:xfrm>
            <a:custGeom>
              <a:avLst/>
              <a:gdLst/>
              <a:ahLst/>
              <a:cxnLst/>
              <a:rect r="r" b="b" t="t" l="l"/>
              <a:pathLst>
                <a:path h="1298448" w="5213087">
                  <a:moveTo>
                    <a:pt x="0" y="0"/>
                  </a:moveTo>
                  <a:lnTo>
                    <a:pt x="5213087" y="0"/>
                  </a:lnTo>
                  <a:lnTo>
                    <a:pt x="5213087" y="1298448"/>
                  </a:lnTo>
                  <a:lnTo>
                    <a:pt x="0" y="1298448"/>
                  </a:lnTo>
                  <a:lnTo>
                    <a:pt x="0" y="0"/>
                  </a:lnTo>
                  <a:close/>
                </a:path>
              </a:pathLst>
            </a:custGeom>
            <a:blipFill>
              <a:blip r:embed="rId6"/>
              <a:stretch>
                <a:fillRect l="-315124" t="0" r="0" b="0"/>
              </a:stretch>
            </a:blipFill>
          </p:spPr>
        </p:sp>
        <p:sp>
          <p:nvSpPr>
            <p:cNvPr name="Freeform 9" id="9"/>
            <p:cNvSpPr/>
            <p:nvPr/>
          </p:nvSpPr>
          <p:spPr>
            <a:xfrm flipH="false" flipV="false" rot="0">
              <a:off x="2234984" y="0"/>
              <a:ext cx="312058" cy="403933"/>
            </a:xfrm>
            <a:custGeom>
              <a:avLst/>
              <a:gdLst/>
              <a:ahLst/>
              <a:cxnLst/>
              <a:rect r="r" b="b" t="t" l="l"/>
              <a:pathLst>
                <a:path h="403933" w="312058">
                  <a:moveTo>
                    <a:pt x="0" y="0"/>
                  </a:moveTo>
                  <a:lnTo>
                    <a:pt x="312058" y="0"/>
                  </a:lnTo>
                  <a:lnTo>
                    <a:pt x="312058" y="403933"/>
                  </a:lnTo>
                  <a:lnTo>
                    <a:pt x="0" y="403933"/>
                  </a:lnTo>
                  <a:lnTo>
                    <a:pt x="0" y="0"/>
                  </a:lnTo>
                  <a:close/>
                </a:path>
              </a:pathLst>
            </a:custGeom>
            <a:blipFill>
              <a:blip r:embed="rId7"/>
              <a:stretch>
                <a:fillRect l="0" t="0" r="-6834875" b="-221451"/>
              </a:stretch>
            </a:blipFill>
          </p:spPr>
        </p:sp>
        <p:sp>
          <p:nvSpPr>
            <p:cNvPr name="Freeform 10" id="10"/>
            <p:cNvSpPr/>
            <p:nvPr/>
          </p:nvSpPr>
          <p:spPr>
            <a:xfrm flipH="false" flipV="false" rot="0">
              <a:off x="2783493" y="523458"/>
              <a:ext cx="312058" cy="403933"/>
            </a:xfrm>
            <a:custGeom>
              <a:avLst/>
              <a:gdLst/>
              <a:ahLst/>
              <a:cxnLst/>
              <a:rect r="r" b="b" t="t" l="l"/>
              <a:pathLst>
                <a:path h="403933" w="312058">
                  <a:moveTo>
                    <a:pt x="0" y="0"/>
                  </a:moveTo>
                  <a:lnTo>
                    <a:pt x="312058" y="0"/>
                  </a:lnTo>
                  <a:lnTo>
                    <a:pt x="312058" y="403932"/>
                  </a:lnTo>
                  <a:lnTo>
                    <a:pt x="0" y="403932"/>
                  </a:lnTo>
                  <a:lnTo>
                    <a:pt x="0" y="0"/>
                  </a:lnTo>
                  <a:close/>
                </a:path>
              </a:pathLst>
            </a:custGeom>
            <a:blipFill>
              <a:blip r:embed="rId7"/>
              <a:stretch>
                <a:fillRect l="0" t="0" r="-6834875" b="-221451"/>
              </a:stretch>
            </a:blipFill>
          </p:spPr>
        </p:sp>
        <p:sp>
          <p:nvSpPr>
            <p:cNvPr name="Freeform 11" id="11"/>
            <p:cNvSpPr/>
            <p:nvPr/>
          </p:nvSpPr>
          <p:spPr>
            <a:xfrm flipH="false" flipV="false" rot="0">
              <a:off x="4981451" y="1083782"/>
              <a:ext cx="312058" cy="403933"/>
            </a:xfrm>
            <a:custGeom>
              <a:avLst/>
              <a:gdLst/>
              <a:ahLst/>
              <a:cxnLst/>
              <a:rect r="r" b="b" t="t" l="l"/>
              <a:pathLst>
                <a:path h="403933" w="312058">
                  <a:moveTo>
                    <a:pt x="0" y="0"/>
                  </a:moveTo>
                  <a:lnTo>
                    <a:pt x="312057" y="0"/>
                  </a:lnTo>
                  <a:lnTo>
                    <a:pt x="312057" y="403932"/>
                  </a:lnTo>
                  <a:lnTo>
                    <a:pt x="0" y="403932"/>
                  </a:lnTo>
                  <a:lnTo>
                    <a:pt x="0" y="0"/>
                  </a:lnTo>
                  <a:close/>
                </a:path>
              </a:pathLst>
            </a:custGeom>
            <a:blipFill>
              <a:blip r:embed="rId7"/>
              <a:stretch>
                <a:fillRect l="0" t="0" r="-6834875" b="-221451"/>
              </a:stretch>
            </a:blipFill>
          </p:spPr>
        </p:sp>
      </p:grpSp>
      <p:grpSp>
        <p:nvGrpSpPr>
          <p:cNvPr name="Group 12" id="12"/>
          <p:cNvGrpSpPr/>
          <p:nvPr/>
        </p:nvGrpSpPr>
        <p:grpSpPr>
          <a:xfrm rot="0">
            <a:off x="152400" y="267392"/>
            <a:ext cx="3970131" cy="1115786"/>
            <a:chOff x="0" y="0"/>
            <a:chExt cx="5293508" cy="1487714"/>
          </a:xfrm>
        </p:grpSpPr>
        <p:sp>
          <p:nvSpPr>
            <p:cNvPr name="Freeform 13" id="13"/>
            <p:cNvSpPr/>
            <p:nvPr/>
          </p:nvSpPr>
          <p:spPr>
            <a:xfrm flipH="false" flipV="false" rot="0">
              <a:off x="0" y="0"/>
              <a:ext cx="5213087" cy="1298448"/>
            </a:xfrm>
            <a:custGeom>
              <a:avLst/>
              <a:gdLst/>
              <a:ahLst/>
              <a:cxnLst/>
              <a:rect r="r" b="b" t="t" l="l"/>
              <a:pathLst>
                <a:path h="1298448" w="5213087">
                  <a:moveTo>
                    <a:pt x="0" y="0"/>
                  </a:moveTo>
                  <a:lnTo>
                    <a:pt x="5213087" y="0"/>
                  </a:lnTo>
                  <a:lnTo>
                    <a:pt x="5213087" y="1298448"/>
                  </a:lnTo>
                  <a:lnTo>
                    <a:pt x="0" y="1298448"/>
                  </a:lnTo>
                  <a:lnTo>
                    <a:pt x="0" y="0"/>
                  </a:lnTo>
                  <a:close/>
                </a:path>
              </a:pathLst>
            </a:custGeom>
            <a:blipFill>
              <a:blip r:embed="rId6"/>
              <a:stretch>
                <a:fillRect l="-315124" t="0" r="0" b="0"/>
              </a:stretch>
            </a:blipFill>
          </p:spPr>
        </p:sp>
        <p:sp>
          <p:nvSpPr>
            <p:cNvPr name="Freeform 14" id="14"/>
            <p:cNvSpPr/>
            <p:nvPr/>
          </p:nvSpPr>
          <p:spPr>
            <a:xfrm flipH="false" flipV="false" rot="0">
              <a:off x="2234984" y="0"/>
              <a:ext cx="312058" cy="403933"/>
            </a:xfrm>
            <a:custGeom>
              <a:avLst/>
              <a:gdLst/>
              <a:ahLst/>
              <a:cxnLst/>
              <a:rect r="r" b="b" t="t" l="l"/>
              <a:pathLst>
                <a:path h="403933" w="312058">
                  <a:moveTo>
                    <a:pt x="0" y="0"/>
                  </a:moveTo>
                  <a:lnTo>
                    <a:pt x="312058" y="0"/>
                  </a:lnTo>
                  <a:lnTo>
                    <a:pt x="312058" y="403933"/>
                  </a:lnTo>
                  <a:lnTo>
                    <a:pt x="0" y="403933"/>
                  </a:lnTo>
                  <a:lnTo>
                    <a:pt x="0" y="0"/>
                  </a:lnTo>
                  <a:close/>
                </a:path>
              </a:pathLst>
            </a:custGeom>
            <a:blipFill>
              <a:blip r:embed="rId7"/>
              <a:stretch>
                <a:fillRect l="0" t="0" r="-6834875" b="-221451"/>
              </a:stretch>
            </a:blipFill>
          </p:spPr>
        </p:sp>
        <p:sp>
          <p:nvSpPr>
            <p:cNvPr name="Freeform 15" id="15"/>
            <p:cNvSpPr/>
            <p:nvPr/>
          </p:nvSpPr>
          <p:spPr>
            <a:xfrm flipH="false" flipV="false" rot="0">
              <a:off x="2783493" y="523458"/>
              <a:ext cx="312058" cy="403933"/>
            </a:xfrm>
            <a:custGeom>
              <a:avLst/>
              <a:gdLst/>
              <a:ahLst/>
              <a:cxnLst/>
              <a:rect r="r" b="b" t="t" l="l"/>
              <a:pathLst>
                <a:path h="403933" w="312058">
                  <a:moveTo>
                    <a:pt x="0" y="0"/>
                  </a:moveTo>
                  <a:lnTo>
                    <a:pt x="312058" y="0"/>
                  </a:lnTo>
                  <a:lnTo>
                    <a:pt x="312058" y="403932"/>
                  </a:lnTo>
                  <a:lnTo>
                    <a:pt x="0" y="403932"/>
                  </a:lnTo>
                  <a:lnTo>
                    <a:pt x="0" y="0"/>
                  </a:lnTo>
                  <a:close/>
                </a:path>
              </a:pathLst>
            </a:custGeom>
            <a:blipFill>
              <a:blip r:embed="rId7"/>
              <a:stretch>
                <a:fillRect l="0" t="0" r="-6834875" b="-221451"/>
              </a:stretch>
            </a:blipFill>
          </p:spPr>
        </p:sp>
        <p:sp>
          <p:nvSpPr>
            <p:cNvPr name="Freeform 16" id="16"/>
            <p:cNvSpPr/>
            <p:nvPr/>
          </p:nvSpPr>
          <p:spPr>
            <a:xfrm flipH="false" flipV="false" rot="0">
              <a:off x="4981451" y="1083782"/>
              <a:ext cx="312058" cy="403933"/>
            </a:xfrm>
            <a:custGeom>
              <a:avLst/>
              <a:gdLst/>
              <a:ahLst/>
              <a:cxnLst/>
              <a:rect r="r" b="b" t="t" l="l"/>
              <a:pathLst>
                <a:path h="403933" w="312058">
                  <a:moveTo>
                    <a:pt x="0" y="0"/>
                  </a:moveTo>
                  <a:lnTo>
                    <a:pt x="312057" y="0"/>
                  </a:lnTo>
                  <a:lnTo>
                    <a:pt x="312057" y="403932"/>
                  </a:lnTo>
                  <a:lnTo>
                    <a:pt x="0" y="403932"/>
                  </a:lnTo>
                  <a:lnTo>
                    <a:pt x="0" y="0"/>
                  </a:lnTo>
                  <a:close/>
                </a:path>
              </a:pathLst>
            </a:custGeom>
            <a:blipFill>
              <a:blip r:embed="rId7"/>
              <a:stretch>
                <a:fillRect l="0" t="0" r="-6834875" b="-221451"/>
              </a:stretch>
            </a:blipFill>
          </p:spPr>
        </p:sp>
      </p:grpSp>
    </p:spTree>
  </p:cSld>
  <p:clrMapOvr>
    <a:masterClrMapping/>
  </p:clrMapOvr>
</p:sld>
</file>

<file path=ppt/slides/slide2.xml><?xml version="1.0" encoding="utf-8"?>
<p:sld xmlns:p="http://schemas.openxmlformats.org/presentationml/2006/main" xmlns:a="http://schemas.openxmlformats.org/drawingml/2006/main" xmlns:r="http://schemas.openxmlformats.org/officeDocument/2006/relationships">
  <p:cSld>
    <p:bg>
      <p:bgPr>
        <a:solidFill>
          <a:srgbClr val="ECF0F3"/>
        </a:solidFill>
      </p:bgPr>
    </p:bg>
    <p:spTree>
      <p:nvGrpSpPr>
        <p:cNvPr id="1" name=""/>
        <p:cNvGrpSpPr/>
        <p:nvPr/>
      </p:nvGrpSpPr>
      <p:grpSpPr>
        <a:xfrm>
          <a:off x="0" y="0"/>
          <a:ext cx="0" cy="0"/>
          <a:chOff x="0" y="0"/>
          <a:chExt cx="0" cy="0"/>
        </a:xfrm>
      </p:grpSpPr>
      <p:sp>
        <p:nvSpPr>
          <p:cNvPr name="AutoShape 2" id="2"/>
          <p:cNvSpPr/>
          <p:nvPr/>
        </p:nvSpPr>
        <p:spPr>
          <a:xfrm rot="0">
            <a:off x="0" y="0"/>
            <a:ext cx="18288000" cy="1502036"/>
          </a:xfrm>
          <a:prstGeom prst="rect">
            <a:avLst/>
          </a:prstGeom>
          <a:solidFill>
            <a:srgbClr val="222222"/>
          </a:solidFill>
        </p:spPr>
      </p:sp>
      <p:sp>
        <p:nvSpPr>
          <p:cNvPr name="Freeform 3" id="3"/>
          <p:cNvSpPr/>
          <p:nvPr/>
        </p:nvSpPr>
        <p:spPr>
          <a:xfrm flipH="true" flipV="false" rot="0">
            <a:off x="17697472" y="9015327"/>
            <a:ext cx="292782" cy="485946"/>
          </a:xfrm>
          <a:custGeom>
            <a:avLst/>
            <a:gdLst/>
            <a:ahLst/>
            <a:cxnLst/>
            <a:rect r="r" b="b" t="t" l="l"/>
            <a:pathLst>
              <a:path h="485946" w="292782">
                <a:moveTo>
                  <a:pt x="292782" y="0"/>
                </a:moveTo>
                <a:lnTo>
                  <a:pt x="0" y="0"/>
                </a:lnTo>
                <a:lnTo>
                  <a:pt x="0" y="485946"/>
                </a:lnTo>
                <a:lnTo>
                  <a:pt x="292782" y="485946"/>
                </a:lnTo>
                <a:lnTo>
                  <a:pt x="292782"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4" id="4"/>
          <p:cNvSpPr/>
          <p:nvPr/>
        </p:nvSpPr>
        <p:spPr>
          <a:xfrm flipH="false" flipV="false" rot="0">
            <a:off x="-2782" y="273625"/>
            <a:ext cx="6508944" cy="973836"/>
          </a:xfrm>
          <a:custGeom>
            <a:avLst/>
            <a:gdLst/>
            <a:ahLst/>
            <a:cxnLst/>
            <a:rect r="r" b="b" t="t" l="l"/>
            <a:pathLst>
              <a:path h="973836" w="6508944">
                <a:moveTo>
                  <a:pt x="0" y="0"/>
                </a:moveTo>
                <a:lnTo>
                  <a:pt x="6508945" y="0"/>
                </a:lnTo>
                <a:lnTo>
                  <a:pt x="6508945" y="973836"/>
                </a:lnTo>
                <a:lnTo>
                  <a:pt x="0" y="973836"/>
                </a:lnTo>
                <a:lnTo>
                  <a:pt x="0" y="0"/>
                </a:lnTo>
                <a:close/>
              </a:path>
            </a:pathLst>
          </a:custGeom>
          <a:blipFill>
            <a:blip r:embed="rId4"/>
            <a:stretch>
              <a:fillRect l="-149358" t="0" r="0" b="0"/>
            </a:stretch>
          </a:blipFill>
        </p:spPr>
      </p:sp>
      <p:sp>
        <p:nvSpPr>
          <p:cNvPr name="Freeform 5" id="5"/>
          <p:cNvSpPr/>
          <p:nvPr/>
        </p:nvSpPr>
        <p:spPr>
          <a:xfrm flipH="false" flipV="false" rot="0">
            <a:off x="543991" y="305492"/>
            <a:ext cx="234043" cy="302950"/>
          </a:xfrm>
          <a:custGeom>
            <a:avLst/>
            <a:gdLst/>
            <a:ahLst/>
            <a:cxnLst/>
            <a:rect r="r" b="b" t="t" l="l"/>
            <a:pathLst>
              <a:path h="302950" w="234043">
                <a:moveTo>
                  <a:pt x="0" y="0"/>
                </a:moveTo>
                <a:lnTo>
                  <a:pt x="234043" y="0"/>
                </a:lnTo>
                <a:lnTo>
                  <a:pt x="234043" y="302950"/>
                </a:lnTo>
                <a:lnTo>
                  <a:pt x="0" y="302950"/>
                </a:lnTo>
                <a:lnTo>
                  <a:pt x="0" y="0"/>
                </a:lnTo>
                <a:close/>
              </a:path>
            </a:pathLst>
          </a:custGeom>
          <a:blipFill>
            <a:blip r:embed="rId5"/>
            <a:stretch>
              <a:fillRect l="0" t="0" r="-6834875" b="-221451"/>
            </a:stretch>
          </a:blipFill>
        </p:spPr>
      </p:sp>
      <p:sp>
        <p:nvSpPr>
          <p:cNvPr name="TextBox 6" id="6"/>
          <p:cNvSpPr txBox="true"/>
          <p:nvPr/>
        </p:nvSpPr>
        <p:spPr>
          <a:xfrm rot="0">
            <a:off x="6506163" y="191192"/>
            <a:ext cx="10163232" cy="962660"/>
          </a:xfrm>
          <a:prstGeom prst="rect">
            <a:avLst/>
          </a:prstGeom>
        </p:spPr>
        <p:txBody>
          <a:bodyPr anchor="t" rtlCol="false" tIns="0" lIns="0" bIns="0" rIns="0">
            <a:spAutoFit/>
          </a:bodyPr>
          <a:lstStyle/>
          <a:p>
            <a:pPr algn="ctr">
              <a:lnSpc>
                <a:spcPts val="7840"/>
              </a:lnSpc>
            </a:pPr>
            <a:r>
              <a:rPr lang="en-US" sz="5600">
                <a:solidFill>
                  <a:srgbClr val="FFFFFF"/>
                </a:solidFill>
                <a:latin typeface="Asap Bold"/>
              </a:rPr>
              <a:t>Sommaire</a:t>
            </a:r>
          </a:p>
        </p:txBody>
      </p:sp>
      <p:sp>
        <p:nvSpPr>
          <p:cNvPr name="Freeform 7" id="7"/>
          <p:cNvSpPr/>
          <p:nvPr/>
        </p:nvSpPr>
        <p:spPr>
          <a:xfrm flipH="false" flipV="false" rot="0">
            <a:off x="1384594" y="706700"/>
            <a:ext cx="234043" cy="302950"/>
          </a:xfrm>
          <a:custGeom>
            <a:avLst/>
            <a:gdLst/>
            <a:ahLst/>
            <a:cxnLst/>
            <a:rect r="r" b="b" t="t" l="l"/>
            <a:pathLst>
              <a:path h="302950" w="234043">
                <a:moveTo>
                  <a:pt x="0" y="0"/>
                </a:moveTo>
                <a:lnTo>
                  <a:pt x="234043" y="0"/>
                </a:lnTo>
                <a:lnTo>
                  <a:pt x="234043" y="302950"/>
                </a:lnTo>
                <a:lnTo>
                  <a:pt x="0" y="302950"/>
                </a:lnTo>
                <a:lnTo>
                  <a:pt x="0" y="0"/>
                </a:lnTo>
                <a:close/>
              </a:path>
            </a:pathLst>
          </a:custGeom>
          <a:blipFill>
            <a:blip r:embed="rId5"/>
            <a:stretch>
              <a:fillRect l="0" t="0" r="-6834875" b="-221451"/>
            </a:stretch>
          </a:blipFill>
        </p:spPr>
      </p:sp>
      <p:sp>
        <p:nvSpPr>
          <p:cNvPr name="Freeform 8" id="8"/>
          <p:cNvSpPr/>
          <p:nvPr/>
        </p:nvSpPr>
        <p:spPr>
          <a:xfrm flipH="false" flipV="false" rot="0">
            <a:off x="6332435" y="1118329"/>
            <a:ext cx="234043" cy="302950"/>
          </a:xfrm>
          <a:custGeom>
            <a:avLst/>
            <a:gdLst/>
            <a:ahLst/>
            <a:cxnLst/>
            <a:rect r="r" b="b" t="t" l="l"/>
            <a:pathLst>
              <a:path h="302950" w="234043">
                <a:moveTo>
                  <a:pt x="0" y="0"/>
                </a:moveTo>
                <a:lnTo>
                  <a:pt x="234043" y="0"/>
                </a:lnTo>
                <a:lnTo>
                  <a:pt x="234043" y="302949"/>
                </a:lnTo>
                <a:lnTo>
                  <a:pt x="0" y="302949"/>
                </a:lnTo>
                <a:lnTo>
                  <a:pt x="0" y="0"/>
                </a:lnTo>
                <a:close/>
              </a:path>
            </a:pathLst>
          </a:custGeom>
          <a:blipFill>
            <a:blip r:embed="rId5"/>
            <a:stretch>
              <a:fillRect l="0" t="0" r="-6834875" b="-221451"/>
            </a:stretch>
          </a:blipFill>
        </p:spPr>
      </p:sp>
      <p:grpSp>
        <p:nvGrpSpPr>
          <p:cNvPr name="Group 9" id="9"/>
          <p:cNvGrpSpPr/>
          <p:nvPr/>
        </p:nvGrpSpPr>
        <p:grpSpPr>
          <a:xfrm rot="0">
            <a:off x="7097157" y="2077378"/>
            <a:ext cx="820891" cy="672353"/>
            <a:chOff x="0" y="0"/>
            <a:chExt cx="216202" cy="177081"/>
          </a:xfrm>
        </p:grpSpPr>
        <p:sp>
          <p:nvSpPr>
            <p:cNvPr name="Freeform 10" id="10"/>
            <p:cNvSpPr/>
            <p:nvPr/>
          </p:nvSpPr>
          <p:spPr>
            <a:xfrm flipH="false" flipV="false" rot="0">
              <a:off x="0" y="0"/>
              <a:ext cx="216202" cy="177081"/>
            </a:xfrm>
            <a:custGeom>
              <a:avLst/>
              <a:gdLst/>
              <a:ahLst/>
              <a:cxnLst/>
              <a:rect r="r" b="b" t="t" l="l"/>
              <a:pathLst>
                <a:path h="177081" w="216202">
                  <a:moveTo>
                    <a:pt x="88540" y="0"/>
                  </a:moveTo>
                  <a:lnTo>
                    <a:pt x="127662" y="0"/>
                  </a:lnTo>
                  <a:cubicBezTo>
                    <a:pt x="151144" y="0"/>
                    <a:pt x="173664" y="9328"/>
                    <a:pt x="190269" y="25933"/>
                  </a:cubicBezTo>
                  <a:cubicBezTo>
                    <a:pt x="206874" y="42537"/>
                    <a:pt x="216202" y="65058"/>
                    <a:pt x="216202" y="88540"/>
                  </a:cubicBezTo>
                  <a:lnTo>
                    <a:pt x="216202" y="88540"/>
                  </a:lnTo>
                  <a:cubicBezTo>
                    <a:pt x="216202" y="112023"/>
                    <a:pt x="206874" y="134543"/>
                    <a:pt x="190269" y="151148"/>
                  </a:cubicBezTo>
                  <a:cubicBezTo>
                    <a:pt x="173664" y="167752"/>
                    <a:pt x="151144" y="177081"/>
                    <a:pt x="127662" y="177081"/>
                  </a:cubicBezTo>
                  <a:lnTo>
                    <a:pt x="88540" y="177081"/>
                  </a:lnTo>
                  <a:cubicBezTo>
                    <a:pt x="65058" y="177081"/>
                    <a:pt x="42537" y="167752"/>
                    <a:pt x="25933" y="151148"/>
                  </a:cubicBezTo>
                  <a:cubicBezTo>
                    <a:pt x="9328" y="134543"/>
                    <a:pt x="0" y="112023"/>
                    <a:pt x="0" y="88540"/>
                  </a:cubicBezTo>
                  <a:lnTo>
                    <a:pt x="0" y="88540"/>
                  </a:lnTo>
                  <a:cubicBezTo>
                    <a:pt x="0" y="65058"/>
                    <a:pt x="9328" y="42537"/>
                    <a:pt x="25933" y="25933"/>
                  </a:cubicBezTo>
                  <a:cubicBezTo>
                    <a:pt x="42537" y="9328"/>
                    <a:pt x="65058" y="0"/>
                    <a:pt x="88540" y="0"/>
                  </a:cubicBezTo>
                  <a:close/>
                </a:path>
              </a:pathLst>
            </a:custGeom>
            <a:solidFill>
              <a:srgbClr val="FCC200"/>
            </a:solidFill>
          </p:spPr>
        </p:sp>
        <p:sp>
          <p:nvSpPr>
            <p:cNvPr name="TextBox 11" id="11"/>
            <p:cNvSpPr txBox="true"/>
            <p:nvPr/>
          </p:nvSpPr>
          <p:spPr>
            <a:xfrm>
              <a:off x="0" y="-57150"/>
              <a:ext cx="216202" cy="234231"/>
            </a:xfrm>
            <a:prstGeom prst="rect">
              <a:avLst/>
            </a:prstGeom>
          </p:spPr>
          <p:txBody>
            <a:bodyPr anchor="ctr" rtlCol="false" tIns="50800" lIns="50800" bIns="50800" rIns="50800"/>
            <a:lstStyle/>
            <a:p>
              <a:pPr algn="ctr">
                <a:lnSpc>
                  <a:spcPts val="3500"/>
                </a:lnSpc>
              </a:pPr>
            </a:p>
          </p:txBody>
        </p:sp>
      </p:grpSp>
      <p:sp>
        <p:nvSpPr>
          <p:cNvPr name="TextBox 12" id="12"/>
          <p:cNvSpPr txBox="true"/>
          <p:nvPr/>
        </p:nvSpPr>
        <p:spPr>
          <a:xfrm rot="0">
            <a:off x="7313107" y="2146855"/>
            <a:ext cx="549594" cy="431700"/>
          </a:xfrm>
          <a:prstGeom prst="rect">
            <a:avLst/>
          </a:prstGeom>
        </p:spPr>
        <p:txBody>
          <a:bodyPr anchor="t" rtlCol="false" tIns="0" lIns="0" bIns="0" rIns="0">
            <a:spAutoFit/>
          </a:bodyPr>
          <a:lstStyle/>
          <a:p>
            <a:pPr algn="l" marL="0" indent="0" lvl="0">
              <a:lnSpc>
                <a:spcPts val="3500"/>
              </a:lnSpc>
              <a:spcBef>
                <a:spcPct val="0"/>
              </a:spcBef>
            </a:pPr>
            <a:r>
              <a:rPr lang="en-US" sz="2500" u="none">
                <a:solidFill>
                  <a:srgbClr val="000000"/>
                </a:solidFill>
                <a:latin typeface="Clear Sans Medium"/>
              </a:rPr>
              <a:t>01</a:t>
            </a:r>
          </a:p>
        </p:txBody>
      </p:sp>
      <p:sp>
        <p:nvSpPr>
          <p:cNvPr name="TextBox 13" id="13"/>
          <p:cNvSpPr txBox="true"/>
          <p:nvPr/>
        </p:nvSpPr>
        <p:spPr>
          <a:xfrm rot="0">
            <a:off x="8107227" y="2018268"/>
            <a:ext cx="3224707" cy="781050"/>
          </a:xfrm>
          <a:prstGeom prst="rect">
            <a:avLst/>
          </a:prstGeom>
        </p:spPr>
        <p:txBody>
          <a:bodyPr anchor="t" rtlCol="false" tIns="0" lIns="0" bIns="0" rIns="0">
            <a:spAutoFit/>
          </a:bodyPr>
          <a:lstStyle/>
          <a:p>
            <a:pPr algn="l" marL="0" indent="0" lvl="0">
              <a:lnSpc>
                <a:spcPts val="3075"/>
              </a:lnSpc>
            </a:pPr>
            <a:r>
              <a:rPr lang="en-US" sz="2500">
                <a:solidFill>
                  <a:srgbClr val="000000"/>
                </a:solidFill>
                <a:latin typeface="Clear Sans"/>
              </a:rPr>
              <a:t>Présentation de l’entreprise​</a:t>
            </a:r>
          </a:p>
        </p:txBody>
      </p:sp>
      <p:grpSp>
        <p:nvGrpSpPr>
          <p:cNvPr name="Group 14" id="14"/>
          <p:cNvGrpSpPr/>
          <p:nvPr/>
        </p:nvGrpSpPr>
        <p:grpSpPr>
          <a:xfrm rot="0">
            <a:off x="7097157" y="3578218"/>
            <a:ext cx="820891" cy="672353"/>
            <a:chOff x="0" y="0"/>
            <a:chExt cx="216202" cy="177081"/>
          </a:xfrm>
        </p:grpSpPr>
        <p:sp>
          <p:nvSpPr>
            <p:cNvPr name="Freeform 15" id="15"/>
            <p:cNvSpPr/>
            <p:nvPr/>
          </p:nvSpPr>
          <p:spPr>
            <a:xfrm flipH="false" flipV="false" rot="0">
              <a:off x="0" y="0"/>
              <a:ext cx="216202" cy="177081"/>
            </a:xfrm>
            <a:custGeom>
              <a:avLst/>
              <a:gdLst/>
              <a:ahLst/>
              <a:cxnLst/>
              <a:rect r="r" b="b" t="t" l="l"/>
              <a:pathLst>
                <a:path h="177081" w="216202">
                  <a:moveTo>
                    <a:pt x="88540" y="0"/>
                  </a:moveTo>
                  <a:lnTo>
                    <a:pt x="127662" y="0"/>
                  </a:lnTo>
                  <a:cubicBezTo>
                    <a:pt x="151144" y="0"/>
                    <a:pt x="173664" y="9328"/>
                    <a:pt x="190269" y="25933"/>
                  </a:cubicBezTo>
                  <a:cubicBezTo>
                    <a:pt x="206874" y="42537"/>
                    <a:pt x="216202" y="65058"/>
                    <a:pt x="216202" y="88540"/>
                  </a:cubicBezTo>
                  <a:lnTo>
                    <a:pt x="216202" y="88540"/>
                  </a:lnTo>
                  <a:cubicBezTo>
                    <a:pt x="216202" y="112023"/>
                    <a:pt x="206874" y="134543"/>
                    <a:pt x="190269" y="151148"/>
                  </a:cubicBezTo>
                  <a:cubicBezTo>
                    <a:pt x="173664" y="167752"/>
                    <a:pt x="151144" y="177081"/>
                    <a:pt x="127662" y="177081"/>
                  </a:cubicBezTo>
                  <a:lnTo>
                    <a:pt x="88540" y="177081"/>
                  </a:lnTo>
                  <a:cubicBezTo>
                    <a:pt x="65058" y="177081"/>
                    <a:pt x="42537" y="167752"/>
                    <a:pt x="25933" y="151148"/>
                  </a:cubicBezTo>
                  <a:cubicBezTo>
                    <a:pt x="9328" y="134543"/>
                    <a:pt x="0" y="112023"/>
                    <a:pt x="0" y="88540"/>
                  </a:cubicBezTo>
                  <a:lnTo>
                    <a:pt x="0" y="88540"/>
                  </a:lnTo>
                  <a:cubicBezTo>
                    <a:pt x="0" y="65058"/>
                    <a:pt x="9328" y="42537"/>
                    <a:pt x="25933" y="25933"/>
                  </a:cubicBezTo>
                  <a:cubicBezTo>
                    <a:pt x="42537" y="9328"/>
                    <a:pt x="65058" y="0"/>
                    <a:pt x="88540" y="0"/>
                  </a:cubicBezTo>
                  <a:close/>
                </a:path>
              </a:pathLst>
            </a:custGeom>
            <a:solidFill>
              <a:srgbClr val="FCC200"/>
            </a:solidFill>
          </p:spPr>
        </p:sp>
        <p:sp>
          <p:nvSpPr>
            <p:cNvPr name="TextBox 16" id="16"/>
            <p:cNvSpPr txBox="true"/>
            <p:nvPr/>
          </p:nvSpPr>
          <p:spPr>
            <a:xfrm>
              <a:off x="0" y="-57150"/>
              <a:ext cx="216202" cy="234231"/>
            </a:xfrm>
            <a:prstGeom prst="rect">
              <a:avLst/>
            </a:prstGeom>
          </p:spPr>
          <p:txBody>
            <a:bodyPr anchor="ctr" rtlCol="false" tIns="50800" lIns="50800" bIns="50800" rIns="50800"/>
            <a:lstStyle/>
            <a:p>
              <a:pPr algn="ctr">
                <a:lnSpc>
                  <a:spcPts val="3500"/>
                </a:lnSpc>
              </a:pPr>
            </a:p>
          </p:txBody>
        </p:sp>
      </p:grpSp>
      <p:sp>
        <p:nvSpPr>
          <p:cNvPr name="TextBox 17" id="17"/>
          <p:cNvSpPr txBox="true"/>
          <p:nvPr/>
        </p:nvSpPr>
        <p:spPr>
          <a:xfrm rot="0">
            <a:off x="7313107" y="3658609"/>
            <a:ext cx="549594" cy="431700"/>
          </a:xfrm>
          <a:prstGeom prst="rect">
            <a:avLst/>
          </a:prstGeom>
        </p:spPr>
        <p:txBody>
          <a:bodyPr anchor="t" rtlCol="false" tIns="0" lIns="0" bIns="0" rIns="0">
            <a:spAutoFit/>
          </a:bodyPr>
          <a:lstStyle/>
          <a:p>
            <a:pPr algn="l" marL="0" indent="0" lvl="0">
              <a:lnSpc>
                <a:spcPts val="3500"/>
              </a:lnSpc>
              <a:spcBef>
                <a:spcPct val="0"/>
              </a:spcBef>
            </a:pPr>
            <a:r>
              <a:rPr lang="en-US" sz="2500" u="none">
                <a:solidFill>
                  <a:srgbClr val="000000"/>
                </a:solidFill>
                <a:latin typeface="Clear Sans Medium"/>
              </a:rPr>
              <a:t>02</a:t>
            </a:r>
          </a:p>
        </p:txBody>
      </p:sp>
      <p:sp>
        <p:nvSpPr>
          <p:cNvPr name="TextBox 18" id="18"/>
          <p:cNvSpPr txBox="true"/>
          <p:nvPr/>
        </p:nvSpPr>
        <p:spPr>
          <a:xfrm rot="0">
            <a:off x="8107227" y="3638170"/>
            <a:ext cx="3224707" cy="431800"/>
          </a:xfrm>
          <a:prstGeom prst="rect">
            <a:avLst/>
          </a:prstGeom>
        </p:spPr>
        <p:txBody>
          <a:bodyPr anchor="t" rtlCol="false" tIns="0" lIns="0" bIns="0" rIns="0">
            <a:spAutoFit/>
          </a:bodyPr>
          <a:lstStyle/>
          <a:p>
            <a:pPr algn="l" marL="0" indent="0" lvl="0">
              <a:lnSpc>
                <a:spcPts val="3500"/>
              </a:lnSpc>
              <a:spcBef>
                <a:spcPct val="0"/>
              </a:spcBef>
            </a:pPr>
            <a:r>
              <a:rPr lang="en-US" sz="2500">
                <a:solidFill>
                  <a:srgbClr val="000000"/>
                </a:solidFill>
                <a:latin typeface="Clear Sans"/>
              </a:rPr>
              <a:t>L’équipe​</a:t>
            </a:r>
          </a:p>
        </p:txBody>
      </p:sp>
      <p:grpSp>
        <p:nvGrpSpPr>
          <p:cNvPr name="Group 19" id="19"/>
          <p:cNvGrpSpPr/>
          <p:nvPr/>
        </p:nvGrpSpPr>
        <p:grpSpPr>
          <a:xfrm rot="0">
            <a:off x="7097157" y="4869507"/>
            <a:ext cx="820891" cy="672353"/>
            <a:chOff x="0" y="0"/>
            <a:chExt cx="216202" cy="177081"/>
          </a:xfrm>
        </p:grpSpPr>
        <p:sp>
          <p:nvSpPr>
            <p:cNvPr name="Freeform 20" id="20"/>
            <p:cNvSpPr/>
            <p:nvPr/>
          </p:nvSpPr>
          <p:spPr>
            <a:xfrm flipH="false" flipV="false" rot="0">
              <a:off x="0" y="0"/>
              <a:ext cx="216202" cy="177081"/>
            </a:xfrm>
            <a:custGeom>
              <a:avLst/>
              <a:gdLst/>
              <a:ahLst/>
              <a:cxnLst/>
              <a:rect r="r" b="b" t="t" l="l"/>
              <a:pathLst>
                <a:path h="177081" w="216202">
                  <a:moveTo>
                    <a:pt x="88540" y="0"/>
                  </a:moveTo>
                  <a:lnTo>
                    <a:pt x="127662" y="0"/>
                  </a:lnTo>
                  <a:cubicBezTo>
                    <a:pt x="151144" y="0"/>
                    <a:pt x="173664" y="9328"/>
                    <a:pt x="190269" y="25933"/>
                  </a:cubicBezTo>
                  <a:cubicBezTo>
                    <a:pt x="206874" y="42537"/>
                    <a:pt x="216202" y="65058"/>
                    <a:pt x="216202" y="88540"/>
                  </a:cubicBezTo>
                  <a:lnTo>
                    <a:pt x="216202" y="88540"/>
                  </a:lnTo>
                  <a:cubicBezTo>
                    <a:pt x="216202" y="112023"/>
                    <a:pt x="206874" y="134543"/>
                    <a:pt x="190269" y="151148"/>
                  </a:cubicBezTo>
                  <a:cubicBezTo>
                    <a:pt x="173664" y="167752"/>
                    <a:pt x="151144" y="177081"/>
                    <a:pt x="127662" y="177081"/>
                  </a:cubicBezTo>
                  <a:lnTo>
                    <a:pt x="88540" y="177081"/>
                  </a:lnTo>
                  <a:cubicBezTo>
                    <a:pt x="65058" y="177081"/>
                    <a:pt x="42537" y="167752"/>
                    <a:pt x="25933" y="151148"/>
                  </a:cubicBezTo>
                  <a:cubicBezTo>
                    <a:pt x="9328" y="134543"/>
                    <a:pt x="0" y="112023"/>
                    <a:pt x="0" y="88540"/>
                  </a:cubicBezTo>
                  <a:lnTo>
                    <a:pt x="0" y="88540"/>
                  </a:lnTo>
                  <a:cubicBezTo>
                    <a:pt x="0" y="65058"/>
                    <a:pt x="9328" y="42537"/>
                    <a:pt x="25933" y="25933"/>
                  </a:cubicBezTo>
                  <a:cubicBezTo>
                    <a:pt x="42537" y="9328"/>
                    <a:pt x="65058" y="0"/>
                    <a:pt x="88540" y="0"/>
                  </a:cubicBezTo>
                  <a:close/>
                </a:path>
              </a:pathLst>
            </a:custGeom>
            <a:solidFill>
              <a:srgbClr val="FCC200"/>
            </a:solidFill>
          </p:spPr>
        </p:sp>
        <p:sp>
          <p:nvSpPr>
            <p:cNvPr name="TextBox 21" id="21"/>
            <p:cNvSpPr txBox="true"/>
            <p:nvPr/>
          </p:nvSpPr>
          <p:spPr>
            <a:xfrm>
              <a:off x="0" y="-57150"/>
              <a:ext cx="216202" cy="234231"/>
            </a:xfrm>
            <a:prstGeom prst="rect">
              <a:avLst/>
            </a:prstGeom>
          </p:spPr>
          <p:txBody>
            <a:bodyPr anchor="ctr" rtlCol="false" tIns="50800" lIns="50800" bIns="50800" rIns="50800"/>
            <a:lstStyle/>
            <a:p>
              <a:pPr algn="ctr">
                <a:lnSpc>
                  <a:spcPts val="3500"/>
                </a:lnSpc>
              </a:pPr>
            </a:p>
          </p:txBody>
        </p:sp>
      </p:grpSp>
      <p:sp>
        <p:nvSpPr>
          <p:cNvPr name="TextBox 22" id="22"/>
          <p:cNvSpPr txBox="true"/>
          <p:nvPr/>
        </p:nvSpPr>
        <p:spPr>
          <a:xfrm rot="0">
            <a:off x="7313107" y="4941885"/>
            <a:ext cx="549594" cy="431700"/>
          </a:xfrm>
          <a:prstGeom prst="rect">
            <a:avLst/>
          </a:prstGeom>
        </p:spPr>
        <p:txBody>
          <a:bodyPr anchor="t" rtlCol="false" tIns="0" lIns="0" bIns="0" rIns="0">
            <a:spAutoFit/>
          </a:bodyPr>
          <a:lstStyle/>
          <a:p>
            <a:pPr algn="l" marL="0" indent="0" lvl="0">
              <a:lnSpc>
                <a:spcPts val="3500"/>
              </a:lnSpc>
              <a:spcBef>
                <a:spcPct val="0"/>
              </a:spcBef>
            </a:pPr>
            <a:r>
              <a:rPr lang="en-US" sz="2500" u="none">
                <a:solidFill>
                  <a:srgbClr val="000000"/>
                </a:solidFill>
                <a:latin typeface="Clear Sans Medium"/>
              </a:rPr>
              <a:t>03</a:t>
            </a:r>
          </a:p>
        </p:txBody>
      </p:sp>
      <p:sp>
        <p:nvSpPr>
          <p:cNvPr name="TextBox 23" id="23"/>
          <p:cNvSpPr txBox="true"/>
          <p:nvPr/>
        </p:nvSpPr>
        <p:spPr>
          <a:xfrm rot="0">
            <a:off x="8107227" y="4816747"/>
            <a:ext cx="3480551" cy="768350"/>
          </a:xfrm>
          <a:prstGeom prst="rect">
            <a:avLst/>
          </a:prstGeom>
        </p:spPr>
        <p:txBody>
          <a:bodyPr anchor="t" rtlCol="false" tIns="0" lIns="0" bIns="0" rIns="0">
            <a:spAutoFit/>
          </a:bodyPr>
          <a:lstStyle/>
          <a:p>
            <a:pPr algn="l" marL="0" indent="0" lvl="0">
              <a:lnSpc>
                <a:spcPts val="3025"/>
              </a:lnSpc>
            </a:pPr>
            <a:r>
              <a:rPr lang="en-US" sz="2500">
                <a:solidFill>
                  <a:srgbClr val="000000"/>
                </a:solidFill>
                <a:latin typeface="Clear Sans"/>
              </a:rPr>
              <a:t>Eléments contextuels / Etat de l’art​</a:t>
            </a:r>
          </a:p>
        </p:txBody>
      </p:sp>
      <p:grpSp>
        <p:nvGrpSpPr>
          <p:cNvPr name="Group 24" id="24"/>
          <p:cNvGrpSpPr/>
          <p:nvPr/>
        </p:nvGrpSpPr>
        <p:grpSpPr>
          <a:xfrm rot="0">
            <a:off x="7097157" y="6376512"/>
            <a:ext cx="820891" cy="672353"/>
            <a:chOff x="0" y="0"/>
            <a:chExt cx="216202" cy="177081"/>
          </a:xfrm>
        </p:grpSpPr>
        <p:sp>
          <p:nvSpPr>
            <p:cNvPr name="Freeform 25" id="25"/>
            <p:cNvSpPr/>
            <p:nvPr/>
          </p:nvSpPr>
          <p:spPr>
            <a:xfrm flipH="false" flipV="false" rot="0">
              <a:off x="0" y="0"/>
              <a:ext cx="216202" cy="177081"/>
            </a:xfrm>
            <a:custGeom>
              <a:avLst/>
              <a:gdLst/>
              <a:ahLst/>
              <a:cxnLst/>
              <a:rect r="r" b="b" t="t" l="l"/>
              <a:pathLst>
                <a:path h="177081" w="216202">
                  <a:moveTo>
                    <a:pt x="88540" y="0"/>
                  </a:moveTo>
                  <a:lnTo>
                    <a:pt x="127662" y="0"/>
                  </a:lnTo>
                  <a:cubicBezTo>
                    <a:pt x="151144" y="0"/>
                    <a:pt x="173664" y="9328"/>
                    <a:pt x="190269" y="25933"/>
                  </a:cubicBezTo>
                  <a:cubicBezTo>
                    <a:pt x="206874" y="42537"/>
                    <a:pt x="216202" y="65058"/>
                    <a:pt x="216202" y="88540"/>
                  </a:cubicBezTo>
                  <a:lnTo>
                    <a:pt x="216202" y="88540"/>
                  </a:lnTo>
                  <a:cubicBezTo>
                    <a:pt x="216202" y="112023"/>
                    <a:pt x="206874" y="134543"/>
                    <a:pt x="190269" y="151148"/>
                  </a:cubicBezTo>
                  <a:cubicBezTo>
                    <a:pt x="173664" y="167752"/>
                    <a:pt x="151144" y="177081"/>
                    <a:pt x="127662" y="177081"/>
                  </a:cubicBezTo>
                  <a:lnTo>
                    <a:pt x="88540" y="177081"/>
                  </a:lnTo>
                  <a:cubicBezTo>
                    <a:pt x="65058" y="177081"/>
                    <a:pt x="42537" y="167752"/>
                    <a:pt x="25933" y="151148"/>
                  </a:cubicBezTo>
                  <a:cubicBezTo>
                    <a:pt x="9328" y="134543"/>
                    <a:pt x="0" y="112023"/>
                    <a:pt x="0" y="88540"/>
                  </a:cubicBezTo>
                  <a:lnTo>
                    <a:pt x="0" y="88540"/>
                  </a:lnTo>
                  <a:cubicBezTo>
                    <a:pt x="0" y="65058"/>
                    <a:pt x="9328" y="42537"/>
                    <a:pt x="25933" y="25933"/>
                  </a:cubicBezTo>
                  <a:cubicBezTo>
                    <a:pt x="42537" y="9328"/>
                    <a:pt x="65058" y="0"/>
                    <a:pt x="88540" y="0"/>
                  </a:cubicBezTo>
                  <a:close/>
                </a:path>
              </a:pathLst>
            </a:custGeom>
            <a:solidFill>
              <a:srgbClr val="FCC200"/>
            </a:solidFill>
          </p:spPr>
        </p:sp>
        <p:sp>
          <p:nvSpPr>
            <p:cNvPr name="TextBox 26" id="26"/>
            <p:cNvSpPr txBox="true"/>
            <p:nvPr/>
          </p:nvSpPr>
          <p:spPr>
            <a:xfrm>
              <a:off x="0" y="-57150"/>
              <a:ext cx="216202" cy="234231"/>
            </a:xfrm>
            <a:prstGeom prst="rect">
              <a:avLst/>
            </a:prstGeom>
          </p:spPr>
          <p:txBody>
            <a:bodyPr anchor="ctr" rtlCol="false" tIns="50800" lIns="50800" bIns="50800" rIns="50800"/>
            <a:lstStyle/>
            <a:p>
              <a:pPr algn="ctr">
                <a:lnSpc>
                  <a:spcPts val="3500"/>
                </a:lnSpc>
              </a:pPr>
            </a:p>
          </p:txBody>
        </p:sp>
      </p:grpSp>
      <p:sp>
        <p:nvSpPr>
          <p:cNvPr name="TextBox 27" id="27"/>
          <p:cNvSpPr txBox="true"/>
          <p:nvPr/>
        </p:nvSpPr>
        <p:spPr>
          <a:xfrm rot="0">
            <a:off x="7313107" y="6453905"/>
            <a:ext cx="549594" cy="431700"/>
          </a:xfrm>
          <a:prstGeom prst="rect">
            <a:avLst/>
          </a:prstGeom>
        </p:spPr>
        <p:txBody>
          <a:bodyPr anchor="t" rtlCol="false" tIns="0" lIns="0" bIns="0" rIns="0">
            <a:spAutoFit/>
          </a:bodyPr>
          <a:lstStyle/>
          <a:p>
            <a:pPr algn="l" marL="0" indent="0" lvl="0">
              <a:lnSpc>
                <a:spcPts val="3500"/>
              </a:lnSpc>
              <a:spcBef>
                <a:spcPct val="0"/>
              </a:spcBef>
            </a:pPr>
            <a:r>
              <a:rPr lang="en-US" sz="2500">
                <a:solidFill>
                  <a:srgbClr val="000000"/>
                </a:solidFill>
                <a:latin typeface="Clear Sans Medium"/>
              </a:rPr>
              <a:t>04</a:t>
            </a:r>
          </a:p>
        </p:txBody>
      </p:sp>
      <p:sp>
        <p:nvSpPr>
          <p:cNvPr name="TextBox 28" id="28"/>
          <p:cNvSpPr txBox="true"/>
          <p:nvPr/>
        </p:nvSpPr>
        <p:spPr>
          <a:xfrm rot="0">
            <a:off x="8107227" y="6310980"/>
            <a:ext cx="3480551" cy="765175"/>
          </a:xfrm>
          <a:prstGeom prst="rect">
            <a:avLst/>
          </a:prstGeom>
        </p:spPr>
        <p:txBody>
          <a:bodyPr anchor="t" rtlCol="false" tIns="0" lIns="0" bIns="0" rIns="0">
            <a:spAutoFit/>
          </a:bodyPr>
          <a:lstStyle/>
          <a:p>
            <a:pPr algn="l" marL="0" indent="0" lvl="0">
              <a:lnSpc>
                <a:spcPts val="3050"/>
              </a:lnSpc>
            </a:pPr>
            <a:r>
              <a:rPr lang="en-US" sz="2500">
                <a:solidFill>
                  <a:srgbClr val="000000"/>
                </a:solidFill>
                <a:latin typeface="Clear Sans"/>
              </a:rPr>
              <a:t>La solution proposée / Le projet​</a:t>
            </a:r>
          </a:p>
        </p:txBody>
      </p:sp>
      <p:grpSp>
        <p:nvGrpSpPr>
          <p:cNvPr name="Group 29" id="29"/>
          <p:cNvGrpSpPr/>
          <p:nvPr/>
        </p:nvGrpSpPr>
        <p:grpSpPr>
          <a:xfrm rot="0">
            <a:off x="7097157" y="7910483"/>
            <a:ext cx="820891" cy="672353"/>
            <a:chOff x="0" y="0"/>
            <a:chExt cx="216202" cy="177081"/>
          </a:xfrm>
        </p:grpSpPr>
        <p:sp>
          <p:nvSpPr>
            <p:cNvPr name="Freeform 30" id="30"/>
            <p:cNvSpPr/>
            <p:nvPr/>
          </p:nvSpPr>
          <p:spPr>
            <a:xfrm flipH="false" flipV="false" rot="0">
              <a:off x="0" y="0"/>
              <a:ext cx="216202" cy="177081"/>
            </a:xfrm>
            <a:custGeom>
              <a:avLst/>
              <a:gdLst/>
              <a:ahLst/>
              <a:cxnLst/>
              <a:rect r="r" b="b" t="t" l="l"/>
              <a:pathLst>
                <a:path h="177081" w="216202">
                  <a:moveTo>
                    <a:pt x="88540" y="0"/>
                  </a:moveTo>
                  <a:lnTo>
                    <a:pt x="127662" y="0"/>
                  </a:lnTo>
                  <a:cubicBezTo>
                    <a:pt x="151144" y="0"/>
                    <a:pt x="173664" y="9328"/>
                    <a:pt x="190269" y="25933"/>
                  </a:cubicBezTo>
                  <a:cubicBezTo>
                    <a:pt x="206874" y="42537"/>
                    <a:pt x="216202" y="65058"/>
                    <a:pt x="216202" y="88540"/>
                  </a:cubicBezTo>
                  <a:lnTo>
                    <a:pt x="216202" y="88540"/>
                  </a:lnTo>
                  <a:cubicBezTo>
                    <a:pt x="216202" y="112023"/>
                    <a:pt x="206874" y="134543"/>
                    <a:pt x="190269" y="151148"/>
                  </a:cubicBezTo>
                  <a:cubicBezTo>
                    <a:pt x="173664" y="167752"/>
                    <a:pt x="151144" y="177081"/>
                    <a:pt x="127662" y="177081"/>
                  </a:cubicBezTo>
                  <a:lnTo>
                    <a:pt x="88540" y="177081"/>
                  </a:lnTo>
                  <a:cubicBezTo>
                    <a:pt x="65058" y="177081"/>
                    <a:pt x="42537" y="167752"/>
                    <a:pt x="25933" y="151148"/>
                  </a:cubicBezTo>
                  <a:cubicBezTo>
                    <a:pt x="9328" y="134543"/>
                    <a:pt x="0" y="112023"/>
                    <a:pt x="0" y="88540"/>
                  </a:cubicBezTo>
                  <a:lnTo>
                    <a:pt x="0" y="88540"/>
                  </a:lnTo>
                  <a:cubicBezTo>
                    <a:pt x="0" y="65058"/>
                    <a:pt x="9328" y="42537"/>
                    <a:pt x="25933" y="25933"/>
                  </a:cubicBezTo>
                  <a:cubicBezTo>
                    <a:pt x="42537" y="9328"/>
                    <a:pt x="65058" y="0"/>
                    <a:pt x="88540" y="0"/>
                  </a:cubicBezTo>
                  <a:close/>
                </a:path>
              </a:pathLst>
            </a:custGeom>
            <a:solidFill>
              <a:srgbClr val="FCC200"/>
            </a:solidFill>
          </p:spPr>
        </p:sp>
        <p:sp>
          <p:nvSpPr>
            <p:cNvPr name="TextBox 31" id="31"/>
            <p:cNvSpPr txBox="true"/>
            <p:nvPr/>
          </p:nvSpPr>
          <p:spPr>
            <a:xfrm>
              <a:off x="0" y="-57150"/>
              <a:ext cx="216202" cy="234231"/>
            </a:xfrm>
            <a:prstGeom prst="rect">
              <a:avLst/>
            </a:prstGeom>
          </p:spPr>
          <p:txBody>
            <a:bodyPr anchor="ctr" rtlCol="false" tIns="50800" lIns="50800" bIns="50800" rIns="50800"/>
            <a:lstStyle/>
            <a:p>
              <a:pPr algn="ctr">
                <a:lnSpc>
                  <a:spcPts val="3500"/>
                </a:lnSpc>
              </a:pPr>
            </a:p>
          </p:txBody>
        </p:sp>
      </p:grpSp>
      <p:sp>
        <p:nvSpPr>
          <p:cNvPr name="TextBox 32" id="32"/>
          <p:cNvSpPr txBox="true"/>
          <p:nvPr/>
        </p:nvSpPr>
        <p:spPr>
          <a:xfrm rot="0">
            <a:off x="7313107" y="7991841"/>
            <a:ext cx="549594" cy="431700"/>
          </a:xfrm>
          <a:prstGeom prst="rect">
            <a:avLst/>
          </a:prstGeom>
        </p:spPr>
        <p:txBody>
          <a:bodyPr anchor="t" rtlCol="false" tIns="0" lIns="0" bIns="0" rIns="0">
            <a:spAutoFit/>
          </a:bodyPr>
          <a:lstStyle/>
          <a:p>
            <a:pPr algn="l" marL="0" indent="0" lvl="0">
              <a:lnSpc>
                <a:spcPts val="3500"/>
              </a:lnSpc>
              <a:spcBef>
                <a:spcPct val="0"/>
              </a:spcBef>
            </a:pPr>
            <a:r>
              <a:rPr lang="en-US" sz="2500" u="none">
                <a:solidFill>
                  <a:srgbClr val="000000"/>
                </a:solidFill>
                <a:latin typeface="Clear Sans Medium"/>
              </a:rPr>
              <a:t>05</a:t>
            </a:r>
          </a:p>
        </p:txBody>
      </p:sp>
      <p:sp>
        <p:nvSpPr>
          <p:cNvPr name="TextBox 33" id="33"/>
          <p:cNvSpPr txBox="true"/>
          <p:nvPr/>
        </p:nvSpPr>
        <p:spPr>
          <a:xfrm rot="0">
            <a:off x="8107227" y="7875903"/>
            <a:ext cx="3224707" cy="730250"/>
          </a:xfrm>
          <a:prstGeom prst="rect">
            <a:avLst/>
          </a:prstGeom>
        </p:spPr>
        <p:txBody>
          <a:bodyPr anchor="t" rtlCol="false" tIns="0" lIns="0" bIns="0" rIns="0">
            <a:spAutoFit/>
          </a:bodyPr>
          <a:lstStyle/>
          <a:p>
            <a:pPr algn="l" marL="0" indent="0" lvl="0">
              <a:lnSpc>
                <a:spcPts val="2875"/>
              </a:lnSpc>
            </a:pPr>
            <a:r>
              <a:rPr lang="en-US" sz="2500">
                <a:solidFill>
                  <a:srgbClr val="000000"/>
                </a:solidFill>
                <a:latin typeface="Clear Sans"/>
              </a:rPr>
              <a:t>Votre proposition de valeur​</a:t>
            </a:r>
          </a:p>
        </p:txBody>
      </p:sp>
      <p:grpSp>
        <p:nvGrpSpPr>
          <p:cNvPr name="Group 34" id="34"/>
          <p:cNvGrpSpPr/>
          <p:nvPr/>
        </p:nvGrpSpPr>
        <p:grpSpPr>
          <a:xfrm rot="0">
            <a:off x="12188483" y="2036103"/>
            <a:ext cx="820891" cy="672353"/>
            <a:chOff x="0" y="0"/>
            <a:chExt cx="216202" cy="177081"/>
          </a:xfrm>
        </p:grpSpPr>
        <p:sp>
          <p:nvSpPr>
            <p:cNvPr name="Freeform 35" id="35"/>
            <p:cNvSpPr/>
            <p:nvPr/>
          </p:nvSpPr>
          <p:spPr>
            <a:xfrm flipH="false" flipV="false" rot="0">
              <a:off x="0" y="0"/>
              <a:ext cx="216202" cy="177081"/>
            </a:xfrm>
            <a:custGeom>
              <a:avLst/>
              <a:gdLst/>
              <a:ahLst/>
              <a:cxnLst/>
              <a:rect r="r" b="b" t="t" l="l"/>
              <a:pathLst>
                <a:path h="177081" w="216202">
                  <a:moveTo>
                    <a:pt x="88540" y="0"/>
                  </a:moveTo>
                  <a:lnTo>
                    <a:pt x="127662" y="0"/>
                  </a:lnTo>
                  <a:cubicBezTo>
                    <a:pt x="151144" y="0"/>
                    <a:pt x="173664" y="9328"/>
                    <a:pt x="190269" y="25933"/>
                  </a:cubicBezTo>
                  <a:cubicBezTo>
                    <a:pt x="206874" y="42537"/>
                    <a:pt x="216202" y="65058"/>
                    <a:pt x="216202" y="88540"/>
                  </a:cubicBezTo>
                  <a:lnTo>
                    <a:pt x="216202" y="88540"/>
                  </a:lnTo>
                  <a:cubicBezTo>
                    <a:pt x="216202" y="112023"/>
                    <a:pt x="206874" y="134543"/>
                    <a:pt x="190269" y="151148"/>
                  </a:cubicBezTo>
                  <a:cubicBezTo>
                    <a:pt x="173664" y="167752"/>
                    <a:pt x="151144" y="177081"/>
                    <a:pt x="127662" y="177081"/>
                  </a:cubicBezTo>
                  <a:lnTo>
                    <a:pt x="88540" y="177081"/>
                  </a:lnTo>
                  <a:cubicBezTo>
                    <a:pt x="65058" y="177081"/>
                    <a:pt x="42537" y="167752"/>
                    <a:pt x="25933" y="151148"/>
                  </a:cubicBezTo>
                  <a:cubicBezTo>
                    <a:pt x="9328" y="134543"/>
                    <a:pt x="0" y="112023"/>
                    <a:pt x="0" y="88540"/>
                  </a:cubicBezTo>
                  <a:lnTo>
                    <a:pt x="0" y="88540"/>
                  </a:lnTo>
                  <a:cubicBezTo>
                    <a:pt x="0" y="65058"/>
                    <a:pt x="9328" y="42537"/>
                    <a:pt x="25933" y="25933"/>
                  </a:cubicBezTo>
                  <a:cubicBezTo>
                    <a:pt x="42537" y="9328"/>
                    <a:pt x="65058" y="0"/>
                    <a:pt x="88540" y="0"/>
                  </a:cubicBezTo>
                  <a:close/>
                </a:path>
              </a:pathLst>
            </a:custGeom>
            <a:solidFill>
              <a:srgbClr val="FCC200"/>
            </a:solidFill>
          </p:spPr>
        </p:sp>
        <p:sp>
          <p:nvSpPr>
            <p:cNvPr name="TextBox 36" id="36"/>
            <p:cNvSpPr txBox="true"/>
            <p:nvPr/>
          </p:nvSpPr>
          <p:spPr>
            <a:xfrm>
              <a:off x="0" y="-57150"/>
              <a:ext cx="216202" cy="234231"/>
            </a:xfrm>
            <a:prstGeom prst="rect">
              <a:avLst/>
            </a:prstGeom>
          </p:spPr>
          <p:txBody>
            <a:bodyPr anchor="ctr" rtlCol="false" tIns="50800" lIns="50800" bIns="50800" rIns="50800"/>
            <a:lstStyle/>
            <a:p>
              <a:pPr algn="ctr">
                <a:lnSpc>
                  <a:spcPts val="3500"/>
                </a:lnSpc>
              </a:pPr>
            </a:p>
          </p:txBody>
        </p:sp>
      </p:grpSp>
      <p:sp>
        <p:nvSpPr>
          <p:cNvPr name="TextBox 37" id="37"/>
          <p:cNvSpPr txBox="true"/>
          <p:nvPr/>
        </p:nvSpPr>
        <p:spPr>
          <a:xfrm rot="0">
            <a:off x="12385390" y="2120804"/>
            <a:ext cx="549594" cy="431700"/>
          </a:xfrm>
          <a:prstGeom prst="rect">
            <a:avLst/>
          </a:prstGeom>
        </p:spPr>
        <p:txBody>
          <a:bodyPr anchor="t" rtlCol="false" tIns="0" lIns="0" bIns="0" rIns="0">
            <a:spAutoFit/>
          </a:bodyPr>
          <a:lstStyle/>
          <a:p>
            <a:pPr algn="l" marL="0" indent="0" lvl="0">
              <a:lnSpc>
                <a:spcPts val="3500"/>
              </a:lnSpc>
              <a:spcBef>
                <a:spcPct val="0"/>
              </a:spcBef>
            </a:pPr>
            <a:r>
              <a:rPr lang="en-US" sz="2500" u="none">
                <a:solidFill>
                  <a:srgbClr val="000000"/>
                </a:solidFill>
                <a:latin typeface="Clear Sans Medium"/>
              </a:rPr>
              <a:t>06</a:t>
            </a:r>
          </a:p>
        </p:txBody>
      </p:sp>
      <p:sp>
        <p:nvSpPr>
          <p:cNvPr name="TextBox 38" id="38"/>
          <p:cNvSpPr txBox="true"/>
          <p:nvPr/>
        </p:nvSpPr>
        <p:spPr>
          <a:xfrm rot="0">
            <a:off x="13271337" y="2120705"/>
            <a:ext cx="3224707" cy="431800"/>
          </a:xfrm>
          <a:prstGeom prst="rect">
            <a:avLst/>
          </a:prstGeom>
        </p:spPr>
        <p:txBody>
          <a:bodyPr anchor="t" rtlCol="false" tIns="0" lIns="0" bIns="0" rIns="0">
            <a:spAutoFit/>
          </a:bodyPr>
          <a:lstStyle/>
          <a:p>
            <a:pPr algn="l" marL="0" indent="0" lvl="0">
              <a:lnSpc>
                <a:spcPts val="3500"/>
              </a:lnSpc>
              <a:spcBef>
                <a:spcPct val="0"/>
              </a:spcBef>
            </a:pPr>
            <a:r>
              <a:rPr lang="en-US" sz="2500">
                <a:solidFill>
                  <a:srgbClr val="000000"/>
                </a:solidFill>
                <a:latin typeface="Clear Sans"/>
              </a:rPr>
              <a:t>Le marché​</a:t>
            </a:r>
          </a:p>
        </p:txBody>
      </p:sp>
      <p:grpSp>
        <p:nvGrpSpPr>
          <p:cNvPr name="Group 39" id="39"/>
          <p:cNvGrpSpPr/>
          <p:nvPr/>
        </p:nvGrpSpPr>
        <p:grpSpPr>
          <a:xfrm rot="0">
            <a:off x="12188483" y="3419279"/>
            <a:ext cx="820891" cy="672353"/>
            <a:chOff x="0" y="0"/>
            <a:chExt cx="216202" cy="177081"/>
          </a:xfrm>
        </p:grpSpPr>
        <p:sp>
          <p:nvSpPr>
            <p:cNvPr name="Freeform 40" id="40"/>
            <p:cNvSpPr/>
            <p:nvPr/>
          </p:nvSpPr>
          <p:spPr>
            <a:xfrm flipH="false" flipV="false" rot="0">
              <a:off x="0" y="0"/>
              <a:ext cx="216202" cy="177081"/>
            </a:xfrm>
            <a:custGeom>
              <a:avLst/>
              <a:gdLst/>
              <a:ahLst/>
              <a:cxnLst/>
              <a:rect r="r" b="b" t="t" l="l"/>
              <a:pathLst>
                <a:path h="177081" w="216202">
                  <a:moveTo>
                    <a:pt x="88540" y="0"/>
                  </a:moveTo>
                  <a:lnTo>
                    <a:pt x="127662" y="0"/>
                  </a:lnTo>
                  <a:cubicBezTo>
                    <a:pt x="151144" y="0"/>
                    <a:pt x="173664" y="9328"/>
                    <a:pt x="190269" y="25933"/>
                  </a:cubicBezTo>
                  <a:cubicBezTo>
                    <a:pt x="206874" y="42537"/>
                    <a:pt x="216202" y="65058"/>
                    <a:pt x="216202" y="88540"/>
                  </a:cubicBezTo>
                  <a:lnTo>
                    <a:pt x="216202" y="88540"/>
                  </a:lnTo>
                  <a:cubicBezTo>
                    <a:pt x="216202" y="112023"/>
                    <a:pt x="206874" y="134543"/>
                    <a:pt x="190269" y="151148"/>
                  </a:cubicBezTo>
                  <a:cubicBezTo>
                    <a:pt x="173664" y="167752"/>
                    <a:pt x="151144" y="177081"/>
                    <a:pt x="127662" y="177081"/>
                  </a:cubicBezTo>
                  <a:lnTo>
                    <a:pt x="88540" y="177081"/>
                  </a:lnTo>
                  <a:cubicBezTo>
                    <a:pt x="65058" y="177081"/>
                    <a:pt x="42537" y="167752"/>
                    <a:pt x="25933" y="151148"/>
                  </a:cubicBezTo>
                  <a:cubicBezTo>
                    <a:pt x="9328" y="134543"/>
                    <a:pt x="0" y="112023"/>
                    <a:pt x="0" y="88540"/>
                  </a:cubicBezTo>
                  <a:lnTo>
                    <a:pt x="0" y="88540"/>
                  </a:lnTo>
                  <a:cubicBezTo>
                    <a:pt x="0" y="65058"/>
                    <a:pt x="9328" y="42537"/>
                    <a:pt x="25933" y="25933"/>
                  </a:cubicBezTo>
                  <a:cubicBezTo>
                    <a:pt x="42537" y="9328"/>
                    <a:pt x="65058" y="0"/>
                    <a:pt x="88540" y="0"/>
                  </a:cubicBezTo>
                  <a:close/>
                </a:path>
              </a:pathLst>
            </a:custGeom>
            <a:solidFill>
              <a:srgbClr val="FCC200"/>
            </a:solidFill>
          </p:spPr>
        </p:sp>
        <p:sp>
          <p:nvSpPr>
            <p:cNvPr name="TextBox 41" id="41"/>
            <p:cNvSpPr txBox="true"/>
            <p:nvPr/>
          </p:nvSpPr>
          <p:spPr>
            <a:xfrm>
              <a:off x="0" y="-57150"/>
              <a:ext cx="216202" cy="234231"/>
            </a:xfrm>
            <a:prstGeom prst="rect">
              <a:avLst/>
            </a:prstGeom>
          </p:spPr>
          <p:txBody>
            <a:bodyPr anchor="ctr" rtlCol="false" tIns="50800" lIns="50800" bIns="50800" rIns="50800"/>
            <a:lstStyle/>
            <a:p>
              <a:pPr algn="ctr">
                <a:lnSpc>
                  <a:spcPts val="3500"/>
                </a:lnSpc>
              </a:pPr>
            </a:p>
          </p:txBody>
        </p:sp>
      </p:grpSp>
      <p:sp>
        <p:nvSpPr>
          <p:cNvPr name="TextBox 42" id="42"/>
          <p:cNvSpPr txBox="true"/>
          <p:nvPr/>
        </p:nvSpPr>
        <p:spPr>
          <a:xfrm rot="0">
            <a:off x="12385390" y="3497908"/>
            <a:ext cx="644494" cy="431800"/>
          </a:xfrm>
          <a:prstGeom prst="rect">
            <a:avLst/>
          </a:prstGeom>
        </p:spPr>
        <p:txBody>
          <a:bodyPr anchor="t" rtlCol="false" tIns="0" lIns="0" bIns="0" rIns="0">
            <a:spAutoFit/>
          </a:bodyPr>
          <a:lstStyle/>
          <a:p>
            <a:pPr algn="l" marL="0" indent="0" lvl="0">
              <a:lnSpc>
                <a:spcPts val="3500"/>
              </a:lnSpc>
              <a:spcBef>
                <a:spcPct val="0"/>
              </a:spcBef>
            </a:pPr>
            <a:r>
              <a:rPr lang="en-US" sz="2500" u="none">
                <a:solidFill>
                  <a:srgbClr val="000000"/>
                </a:solidFill>
                <a:latin typeface="Clear Sans Medium"/>
              </a:rPr>
              <a:t>07</a:t>
            </a:r>
          </a:p>
        </p:txBody>
      </p:sp>
      <p:sp>
        <p:nvSpPr>
          <p:cNvPr name="TextBox 43" id="43"/>
          <p:cNvSpPr txBox="true"/>
          <p:nvPr/>
        </p:nvSpPr>
        <p:spPr>
          <a:xfrm rot="0">
            <a:off x="13271337" y="3492119"/>
            <a:ext cx="3781528" cy="422275"/>
          </a:xfrm>
          <a:prstGeom prst="rect">
            <a:avLst/>
          </a:prstGeom>
        </p:spPr>
        <p:txBody>
          <a:bodyPr anchor="t" rtlCol="false" tIns="0" lIns="0" bIns="0" rIns="0">
            <a:spAutoFit/>
          </a:bodyPr>
          <a:lstStyle/>
          <a:p>
            <a:pPr algn="l" marL="0" indent="0" lvl="0">
              <a:lnSpc>
                <a:spcPts val="3499"/>
              </a:lnSpc>
              <a:spcBef>
                <a:spcPct val="0"/>
              </a:spcBef>
            </a:pPr>
            <a:r>
              <a:rPr lang="en-US" sz="2499">
                <a:solidFill>
                  <a:srgbClr val="000000"/>
                </a:solidFill>
                <a:latin typeface="Clear Sans"/>
              </a:rPr>
              <a:t>La stratégie commerciale​</a:t>
            </a:r>
          </a:p>
        </p:txBody>
      </p:sp>
      <p:grpSp>
        <p:nvGrpSpPr>
          <p:cNvPr name="Group 44" id="44"/>
          <p:cNvGrpSpPr/>
          <p:nvPr/>
        </p:nvGrpSpPr>
        <p:grpSpPr>
          <a:xfrm rot="0">
            <a:off x="12188483" y="4682183"/>
            <a:ext cx="820891" cy="672353"/>
            <a:chOff x="0" y="0"/>
            <a:chExt cx="216202" cy="177081"/>
          </a:xfrm>
        </p:grpSpPr>
        <p:sp>
          <p:nvSpPr>
            <p:cNvPr name="Freeform 45" id="45"/>
            <p:cNvSpPr/>
            <p:nvPr/>
          </p:nvSpPr>
          <p:spPr>
            <a:xfrm flipH="false" flipV="false" rot="0">
              <a:off x="0" y="0"/>
              <a:ext cx="216202" cy="177081"/>
            </a:xfrm>
            <a:custGeom>
              <a:avLst/>
              <a:gdLst/>
              <a:ahLst/>
              <a:cxnLst/>
              <a:rect r="r" b="b" t="t" l="l"/>
              <a:pathLst>
                <a:path h="177081" w="216202">
                  <a:moveTo>
                    <a:pt x="88540" y="0"/>
                  </a:moveTo>
                  <a:lnTo>
                    <a:pt x="127662" y="0"/>
                  </a:lnTo>
                  <a:cubicBezTo>
                    <a:pt x="151144" y="0"/>
                    <a:pt x="173664" y="9328"/>
                    <a:pt x="190269" y="25933"/>
                  </a:cubicBezTo>
                  <a:cubicBezTo>
                    <a:pt x="206874" y="42537"/>
                    <a:pt x="216202" y="65058"/>
                    <a:pt x="216202" y="88540"/>
                  </a:cubicBezTo>
                  <a:lnTo>
                    <a:pt x="216202" y="88540"/>
                  </a:lnTo>
                  <a:cubicBezTo>
                    <a:pt x="216202" y="112023"/>
                    <a:pt x="206874" y="134543"/>
                    <a:pt x="190269" y="151148"/>
                  </a:cubicBezTo>
                  <a:cubicBezTo>
                    <a:pt x="173664" y="167752"/>
                    <a:pt x="151144" y="177081"/>
                    <a:pt x="127662" y="177081"/>
                  </a:cubicBezTo>
                  <a:lnTo>
                    <a:pt x="88540" y="177081"/>
                  </a:lnTo>
                  <a:cubicBezTo>
                    <a:pt x="65058" y="177081"/>
                    <a:pt x="42537" y="167752"/>
                    <a:pt x="25933" y="151148"/>
                  </a:cubicBezTo>
                  <a:cubicBezTo>
                    <a:pt x="9328" y="134543"/>
                    <a:pt x="0" y="112023"/>
                    <a:pt x="0" y="88540"/>
                  </a:cubicBezTo>
                  <a:lnTo>
                    <a:pt x="0" y="88540"/>
                  </a:lnTo>
                  <a:cubicBezTo>
                    <a:pt x="0" y="65058"/>
                    <a:pt x="9328" y="42537"/>
                    <a:pt x="25933" y="25933"/>
                  </a:cubicBezTo>
                  <a:cubicBezTo>
                    <a:pt x="42537" y="9328"/>
                    <a:pt x="65058" y="0"/>
                    <a:pt x="88540" y="0"/>
                  </a:cubicBezTo>
                  <a:close/>
                </a:path>
              </a:pathLst>
            </a:custGeom>
            <a:solidFill>
              <a:srgbClr val="FCC200"/>
            </a:solidFill>
          </p:spPr>
        </p:sp>
        <p:sp>
          <p:nvSpPr>
            <p:cNvPr name="TextBox 46" id="46"/>
            <p:cNvSpPr txBox="true"/>
            <p:nvPr/>
          </p:nvSpPr>
          <p:spPr>
            <a:xfrm>
              <a:off x="0" y="-57150"/>
              <a:ext cx="216202" cy="234231"/>
            </a:xfrm>
            <a:prstGeom prst="rect">
              <a:avLst/>
            </a:prstGeom>
          </p:spPr>
          <p:txBody>
            <a:bodyPr anchor="ctr" rtlCol="false" tIns="50800" lIns="50800" bIns="50800" rIns="50800"/>
            <a:lstStyle/>
            <a:p>
              <a:pPr algn="ctr">
                <a:lnSpc>
                  <a:spcPts val="3500"/>
                </a:lnSpc>
              </a:pPr>
            </a:p>
          </p:txBody>
        </p:sp>
      </p:grpSp>
      <p:sp>
        <p:nvSpPr>
          <p:cNvPr name="TextBox 47" id="47"/>
          <p:cNvSpPr txBox="true"/>
          <p:nvPr/>
        </p:nvSpPr>
        <p:spPr>
          <a:xfrm rot="0">
            <a:off x="12385390" y="4773884"/>
            <a:ext cx="644494" cy="431800"/>
          </a:xfrm>
          <a:prstGeom prst="rect">
            <a:avLst/>
          </a:prstGeom>
        </p:spPr>
        <p:txBody>
          <a:bodyPr anchor="t" rtlCol="false" tIns="0" lIns="0" bIns="0" rIns="0">
            <a:spAutoFit/>
          </a:bodyPr>
          <a:lstStyle/>
          <a:p>
            <a:pPr algn="l" marL="0" indent="0" lvl="0">
              <a:lnSpc>
                <a:spcPts val="3500"/>
              </a:lnSpc>
              <a:spcBef>
                <a:spcPct val="0"/>
              </a:spcBef>
            </a:pPr>
            <a:r>
              <a:rPr lang="en-US" sz="2500" u="none">
                <a:solidFill>
                  <a:srgbClr val="000000"/>
                </a:solidFill>
                <a:latin typeface="Clear Sans Medium"/>
              </a:rPr>
              <a:t>08</a:t>
            </a:r>
          </a:p>
        </p:txBody>
      </p:sp>
      <p:sp>
        <p:nvSpPr>
          <p:cNvPr name="TextBox 48" id="48"/>
          <p:cNvSpPr txBox="true"/>
          <p:nvPr/>
        </p:nvSpPr>
        <p:spPr>
          <a:xfrm rot="0">
            <a:off x="13271337" y="4754560"/>
            <a:ext cx="3781528" cy="431800"/>
          </a:xfrm>
          <a:prstGeom prst="rect">
            <a:avLst/>
          </a:prstGeom>
        </p:spPr>
        <p:txBody>
          <a:bodyPr anchor="t" rtlCol="false" tIns="0" lIns="0" bIns="0" rIns="0">
            <a:spAutoFit/>
          </a:bodyPr>
          <a:lstStyle/>
          <a:p>
            <a:pPr algn="l" marL="0" indent="0" lvl="0">
              <a:lnSpc>
                <a:spcPts val="3500"/>
              </a:lnSpc>
              <a:spcBef>
                <a:spcPct val="0"/>
              </a:spcBef>
            </a:pPr>
            <a:r>
              <a:rPr lang="en-US" sz="2500">
                <a:solidFill>
                  <a:srgbClr val="000000"/>
                </a:solidFill>
                <a:latin typeface="Clear Sans"/>
              </a:rPr>
              <a:t>Le modèle économique​</a:t>
            </a:r>
          </a:p>
        </p:txBody>
      </p:sp>
      <p:grpSp>
        <p:nvGrpSpPr>
          <p:cNvPr name="Group 49" id="49"/>
          <p:cNvGrpSpPr/>
          <p:nvPr/>
        </p:nvGrpSpPr>
        <p:grpSpPr>
          <a:xfrm rot="0">
            <a:off x="12188483" y="6040336"/>
            <a:ext cx="820891" cy="672353"/>
            <a:chOff x="0" y="0"/>
            <a:chExt cx="216202" cy="177081"/>
          </a:xfrm>
        </p:grpSpPr>
        <p:sp>
          <p:nvSpPr>
            <p:cNvPr name="Freeform 50" id="50"/>
            <p:cNvSpPr/>
            <p:nvPr/>
          </p:nvSpPr>
          <p:spPr>
            <a:xfrm flipH="false" flipV="false" rot="0">
              <a:off x="0" y="0"/>
              <a:ext cx="216202" cy="177081"/>
            </a:xfrm>
            <a:custGeom>
              <a:avLst/>
              <a:gdLst/>
              <a:ahLst/>
              <a:cxnLst/>
              <a:rect r="r" b="b" t="t" l="l"/>
              <a:pathLst>
                <a:path h="177081" w="216202">
                  <a:moveTo>
                    <a:pt x="88540" y="0"/>
                  </a:moveTo>
                  <a:lnTo>
                    <a:pt x="127662" y="0"/>
                  </a:lnTo>
                  <a:cubicBezTo>
                    <a:pt x="151144" y="0"/>
                    <a:pt x="173664" y="9328"/>
                    <a:pt x="190269" y="25933"/>
                  </a:cubicBezTo>
                  <a:cubicBezTo>
                    <a:pt x="206874" y="42537"/>
                    <a:pt x="216202" y="65058"/>
                    <a:pt x="216202" y="88540"/>
                  </a:cubicBezTo>
                  <a:lnTo>
                    <a:pt x="216202" y="88540"/>
                  </a:lnTo>
                  <a:cubicBezTo>
                    <a:pt x="216202" y="112023"/>
                    <a:pt x="206874" y="134543"/>
                    <a:pt x="190269" y="151148"/>
                  </a:cubicBezTo>
                  <a:cubicBezTo>
                    <a:pt x="173664" y="167752"/>
                    <a:pt x="151144" y="177081"/>
                    <a:pt x="127662" y="177081"/>
                  </a:cubicBezTo>
                  <a:lnTo>
                    <a:pt x="88540" y="177081"/>
                  </a:lnTo>
                  <a:cubicBezTo>
                    <a:pt x="65058" y="177081"/>
                    <a:pt x="42537" y="167752"/>
                    <a:pt x="25933" y="151148"/>
                  </a:cubicBezTo>
                  <a:cubicBezTo>
                    <a:pt x="9328" y="134543"/>
                    <a:pt x="0" y="112023"/>
                    <a:pt x="0" y="88540"/>
                  </a:cubicBezTo>
                  <a:lnTo>
                    <a:pt x="0" y="88540"/>
                  </a:lnTo>
                  <a:cubicBezTo>
                    <a:pt x="0" y="65058"/>
                    <a:pt x="9328" y="42537"/>
                    <a:pt x="25933" y="25933"/>
                  </a:cubicBezTo>
                  <a:cubicBezTo>
                    <a:pt x="42537" y="9328"/>
                    <a:pt x="65058" y="0"/>
                    <a:pt x="88540" y="0"/>
                  </a:cubicBezTo>
                  <a:close/>
                </a:path>
              </a:pathLst>
            </a:custGeom>
            <a:solidFill>
              <a:srgbClr val="FCC200"/>
            </a:solidFill>
          </p:spPr>
        </p:sp>
        <p:sp>
          <p:nvSpPr>
            <p:cNvPr name="TextBox 51" id="51"/>
            <p:cNvSpPr txBox="true"/>
            <p:nvPr/>
          </p:nvSpPr>
          <p:spPr>
            <a:xfrm>
              <a:off x="0" y="-57150"/>
              <a:ext cx="216202" cy="234231"/>
            </a:xfrm>
            <a:prstGeom prst="rect">
              <a:avLst/>
            </a:prstGeom>
          </p:spPr>
          <p:txBody>
            <a:bodyPr anchor="ctr" rtlCol="false" tIns="50800" lIns="50800" bIns="50800" rIns="50800"/>
            <a:lstStyle/>
            <a:p>
              <a:pPr algn="ctr">
                <a:lnSpc>
                  <a:spcPts val="3500"/>
                </a:lnSpc>
              </a:pPr>
            </a:p>
          </p:txBody>
        </p:sp>
      </p:grpSp>
      <p:sp>
        <p:nvSpPr>
          <p:cNvPr name="TextBox 52" id="52"/>
          <p:cNvSpPr txBox="true"/>
          <p:nvPr/>
        </p:nvSpPr>
        <p:spPr>
          <a:xfrm rot="0">
            <a:off x="12385390" y="6125598"/>
            <a:ext cx="695447" cy="431800"/>
          </a:xfrm>
          <a:prstGeom prst="rect">
            <a:avLst/>
          </a:prstGeom>
        </p:spPr>
        <p:txBody>
          <a:bodyPr anchor="t" rtlCol="false" tIns="0" lIns="0" bIns="0" rIns="0">
            <a:spAutoFit/>
          </a:bodyPr>
          <a:lstStyle/>
          <a:p>
            <a:pPr algn="l" marL="0" indent="0" lvl="0">
              <a:lnSpc>
                <a:spcPts val="3500"/>
              </a:lnSpc>
              <a:spcBef>
                <a:spcPct val="0"/>
              </a:spcBef>
            </a:pPr>
            <a:r>
              <a:rPr lang="en-US" sz="2500" u="none">
                <a:solidFill>
                  <a:srgbClr val="000000"/>
                </a:solidFill>
                <a:latin typeface="Clear Sans Medium"/>
              </a:rPr>
              <a:t>09</a:t>
            </a:r>
          </a:p>
        </p:txBody>
      </p:sp>
      <p:sp>
        <p:nvSpPr>
          <p:cNvPr name="TextBox 53" id="53"/>
          <p:cNvSpPr txBox="true"/>
          <p:nvPr/>
        </p:nvSpPr>
        <p:spPr>
          <a:xfrm rot="0">
            <a:off x="13271337" y="6132038"/>
            <a:ext cx="4080489" cy="431800"/>
          </a:xfrm>
          <a:prstGeom prst="rect">
            <a:avLst/>
          </a:prstGeom>
        </p:spPr>
        <p:txBody>
          <a:bodyPr anchor="t" rtlCol="false" tIns="0" lIns="0" bIns="0" rIns="0">
            <a:spAutoFit/>
          </a:bodyPr>
          <a:lstStyle/>
          <a:p>
            <a:pPr algn="l" marL="0" indent="0" lvl="0">
              <a:lnSpc>
                <a:spcPts val="3500"/>
              </a:lnSpc>
              <a:spcBef>
                <a:spcPct val="0"/>
              </a:spcBef>
            </a:pPr>
            <a:r>
              <a:rPr lang="en-US" sz="2500">
                <a:solidFill>
                  <a:srgbClr val="000000"/>
                </a:solidFill>
                <a:latin typeface="Clear Sans"/>
              </a:rPr>
              <a:t>Etat d’avancement du projet​</a:t>
            </a:r>
          </a:p>
        </p:txBody>
      </p:sp>
      <p:grpSp>
        <p:nvGrpSpPr>
          <p:cNvPr name="Group 54" id="54"/>
          <p:cNvGrpSpPr/>
          <p:nvPr/>
        </p:nvGrpSpPr>
        <p:grpSpPr>
          <a:xfrm rot="0">
            <a:off x="12188483" y="7398489"/>
            <a:ext cx="820891" cy="672353"/>
            <a:chOff x="0" y="0"/>
            <a:chExt cx="216202" cy="177081"/>
          </a:xfrm>
        </p:grpSpPr>
        <p:sp>
          <p:nvSpPr>
            <p:cNvPr name="Freeform 55" id="55"/>
            <p:cNvSpPr/>
            <p:nvPr/>
          </p:nvSpPr>
          <p:spPr>
            <a:xfrm flipH="false" flipV="false" rot="0">
              <a:off x="0" y="0"/>
              <a:ext cx="216202" cy="177081"/>
            </a:xfrm>
            <a:custGeom>
              <a:avLst/>
              <a:gdLst/>
              <a:ahLst/>
              <a:cxnLst/>
              <a:rect r="r" b="b" t="t" l="l"/>
              <a:pathLst>
                <a:path h="177081" w="216202">
                  <a:moveTo>
                    <a:pt x="88540" y="0"/>
                  </a:moveTo>
                  <a:lnTo>
                    <a:pt x="127662" y="0"/>
                  </a:lnTo>
                  <a:cubicBezTo>
                    <a:pt x="151144" y="0"/>
                    <a:pt x="173664" y="9328"/>
                    <a:pt x="190269" y="25933"/>
                  </a:cubicBezTo>
                  <a:cubicBezTo>
                    <a:pt x="206874" y="42537"/>
                    <a:pt x="216202" y="65058"/>
                    <a:pt x="216202" y="88540"/>
                  </a:cubicBezTo>
                  <a:lnTo>
                    <a:pt x="216202" y="88540"/>
                  </a:lnTo>
                  <a:cubicBezTo>
                    <a:pt x="216202" y="112023"/>
                    <a:pt x="206874" y="134543"/>
                    <a:pt x="190269" y="151148"/>
                  </a:cubicBezTo>
                  <a:cubicBezTo>
                    <a:pt x="173664" y="167752"/>
                    <a:pt x="151144" y="177081"/>
                    <a:pt x="127662" y="177081"/>
                  </a:cubicBezTo>
                  <a:lnTo>
                    <a:pt x="88540" y="177081"/>
                  </a:lnTo>
                  <a:cubicBezTo>
                    <a:pt x="65058" y="177081"/>
                    <a:pt x="42537" y="167752"/>
                    <a:pt x="25933" y="151148"/>
                  </a:cubicBezTo>
                  <a:cubicBezTo>
                    <a:pt x="9328" y="134543"/>
                    <a:pt x="0" y="112023"/>
                    <a:pt x="0" y="88540"/>
                  </a:cubicBezTo>
                  <a:lnTo>
                    <a:pt x="0" y="88540"/>
                  </a:lnTo>
                  <a:cubicBezTo>
                    <a:pt x="0" y="65058"/>
                    <a:pt x="9328" y="42537"/>
                    <a:pt x="25933" y="25933"/>
                  </a:cubicBezTo>
                  <a:cubicBezTo>
                    <a:pt x="42537" y="9328"/>
                    <a:pt x="65058" y="0"/>
                    <a:pt x="88540" y="0"/>
                  </a:cubicBezTo>
                  <a:close/>
                </a:path>
              </a:pathLst>
            </a:custGeom>
            <a:solidFill>
              <a:srgbClr val="FCC200"/>
            </a:solidFill>
          </p:spPr>
        </p:sp>
        <p:sp>
          <p:nvSpPr>
            <p:cNvPr name="TextBox 56" id="56"/>
            <p:cNvSpPr txBox="true"/>
            <p:nvPr/>
          </p:nvSpPr>
          <p:spPr>
            <a:xfrm>
              <a:off x="0" y="-57150"/>
              <a:ext cx="216202" cy="234231"/>
            </a:xfrm>
            <a:prstGeom prst="rect">
              <a:avLst/>
            </a:prstGeom>
          </p:spPr>
          <p:txBody>
            <a:bodyPr anchor="ctr" rtlCol="false" tIns="50800" lIns="50800" bIns="50800" rIns="50800"/>
            <a:lstStyle/>
            <a:p>
              <a:pPr algn="ctr">
                <a:lnSpc>
                  <a:spcPts val="3500"/>
                </a:lnSpc>
              </a:pPr>
            </a:p>
          </p:txBody>
        </p:sp>
      </p:grpSp>
      <p:sp>
        <p:nvSpPr>
          <p:cNvPr name="TextBox 57" id="57"/>
          <p:cNvSpPr txBox="true"/>
          <p:nvPr/>
        </p:nvSpPr>
        <p:spPr>
          <a:xfrm rot="0">
            <a:off x="12359179" y="7503264"/>
            <a:ext cx="549594" cy="431700"/>
          </a:xfrm>
          <a:prstGeom prst="rect">
            <a:avLst/>
          </a:prstGeom>
        </p:spPr>
        <p:txBody>
          <a:bodyPr anchor="t" rtlCol="false" tIns="0" lIns="0" bIns="0" rIns="0">
            <a:spAutoFit/>
          </a:bodyPr>
          <a:lstStyle/>
          <a:p>
            <a:pPr algn="l" marL="0" indent="0" lvl="0">
              <a:lnSpc>
                <a:spcPts val="3500"/>
              </a:lnSpc>
              <a:spcBef>
                <a:spcPct val="0"/>
              </a:spcBef>
            </a:pPr>
            <a:r>
              <a:rPr lang="en-US" sz="2500">
                <a:solidFill>
                  <a:srgbClr val="000000"/>
                </a:solidFill>
                <a:latin typeface="Clear Sans Medium"/>
              </a:rPr>
              <a:t>10</a:t>
            </a:r>
          </a:p>
        </p:txBody>
      </p:sp>
      <p:sp>
        <p:nvSpPr>
          <p:cNvPr name="TextBox 58" id="58"/>
          <p:cNvSpPr txBox="true"/>
          <p:nvPr/>
        </p:nvSpPr>
        <p:spPr>
          <a:xfrm rot="0">
            <a:off x="13271337" y="7490191"/>
            <a:ext cx="3224707" cy="431800"/>
          </a:xfrm>
          <a:prstGeom prst="rect">
            <a:avLst/>
          </a:prstGeom>
        </p:spPr>
        <p:txBody>
          <a:bodyPr anchor="t" rtlCol="false" tIns="0" lIns="0" bIns="0" rIns="0">
            <a:spAutoFit/>
          </a:bodyPr>
          <a:lstStyle/>
          <a:p>
            <a:pPr algn="l" marL="0" indent="0" lvl="0">
              <a:lnSpc>
                <a:spcPts val="3500"/>
              </a:lnSpc>
              <a:spcBef>
                <a:spcPct val="0"/>
              </a:spcBef>
            </a:pPr>
            <a:r>
              <a:rPr lang="en-US" sz="2500">
                <a:solidFill>
                  <a:srgbClr val="000000"/>
                </a:solidFill>
                <a:latin typeface="Clear Sans"/>
              </a:rPr>
              <a:t>Prévisionnel financier​</a:t>
            </a:r>
          </a:p>
        </p:txBody>
      </p:sp>
      <p:grpSp>
        <p:nvGrpSpPr>
          <p:cNvPr name="Group 59" id="59"/>
          <p:cNvGrpSpPr/>
          <p:nvPr/>
        </p:nvGrpSpPr>
        <p:grpSpPr>
          <a:xfrm rot="0">
            <a:off x="12188483" y="8638651"/>
            <a:ext cx="820891" cy="672353"/>
            <a:chOff x="0" y="0"/>
            <a:chExt cx="216202" cy="177081"/>
          </a:xfrm>
        </p:grpSpPr>
        <p:sp>
          <p:nvSpPr>
            <p:cNvPr name="Freeform 60" id="60"/>
            <p:cNvSpPr/>
            <p:nvPr/>
          </p:nvSpPr>
          <p:spPr>
            <a:xfrm flipH="false" flipV="false" rot="0">
              <a:off x="0" y="0"/>
              <a:ext cx="216202" cy="177081"/>
            </a:xfrm>
            <a:custGeom>
              <a:avLst/>
              <a:gdLst/>
              <a:ahLst/>
              <a:cxnLst/>
              <a:rect r="r" b="b" t="t" l="l"/>
              <a:pathLst>
                <a:path h="177081" w="216202">
                  <a:moveTo>
                    <a:pt x="88540" y="0"/>
                  </a:moveTo>
                  <a:lnTo>
                    <a:pt x="127662" y="0"/>
                  </a:lnTo>
                  <a:cubicBezTo>
                    <a:pt x="151144" y="0"/>
                    <a:pt x="173664" y="9328"/>
                    <a:pt x="190269" y="25933"/>
                  </a:cubicBezTo>
                  <a:cubicBezTo>
                    <a:pt x="206874" y="42537"/>
                    <a:pt x="216202" y="65058"/>
                    <a:pt x="216202" y="88540"/>
                  </a:cubicBezTo>
                  <a:lnTo>
                    <a:pt x="216202" y="88540"/>
                  </a:lnTo>
                  <a:cubicBezTo>
                    <a:pt x="216202" y="112023"/>
                    <a:pt x="206874" y="134543"/>
                    <a:pt x="190269" y="151148"/>
                  </a:cubicBezTo>
                  <a:cubicBezTo>
                    <a:pt x="173664" y="167752"/>
                    <a:pt x="151144" y="177081"/>
                    <a:pt x="127662" y="177081"/>
                  </a:cubicBezTo>
                  <a:lnTo>
                    <a:pt x="88540" y="177081"/>
                  </a:lnTo>
                  <a:cubicBezTo>
                    <a:pt x="65058" y="177081"/>
                    <a:pt x="42537" y="167752"/>
                    <a:pt x="25933" y="151148"/>
                  </a:cubicBezTo>
                  <a:cubicBezTo>
                    <a:pt x="9328" y="134543"/>
                    <a:pt x="0" y="112023"/>
                    <a:pt x="0" y="88540"/>
                  </a:cubicBezTo>
                  <a:lnTo>
                    <a:pt x="0" y="88540"/>
                  </a:lnTo>
                  <a:cubicBezTo>
                    <a:pt x="0" y="65058"/>
                    <a:pt x="9328" y="42537"/>
                    <a:pt x="25933" y="25933"/>
                  </a:cubicBezTo>
                  <a:cubicBezTo>
                    <a:pt x="42537" y="9328"/>
                    <a:pt x="65058" y="0"/>
                    <a:pt x="88540" y="0"/>
                  </a:cubicBezTo>
                  <a:close/>
                </a:path>
              </a:pathLst>
            </a:custGeom>
            <a:solidFill>
              <a:srgbClr val="FCC200"/>
            </a:solidFill>
          </p:spPr>
        </p:sp>
        <p:sp>
          <p:nvSpPr>
            <p:cNvPr name="TextBox 61" id="61"/>
            <p:cNvSpPr txBox="true"/>
            <p:nvPr/>
          </p:nvSpPr>
          <p:spPr>
            <a:xfrm>
              <a:off x="0" y="-57150"/>
              <a:ext cx="216202" cy="234231"/>
            </a:xfrm>
            <a:prstGeom prst="rect">
              <a:avLst/>
            </a:prstGeom>
          </p:spPr>
          <p:txBody>
            <a:bodyPr anchor="ctr" rtlCol="false" tIns="50800" lIns="50800" bIns="50800" rIns="50800"/>
            <a:lstStyle/>
            <a:p>
              <a:pPr algn="ctr">
                <a:lnSpc>
                  <a:spcPts val="3500"/>
                </a:lnSpc>
              </a:pPr>
            </a:p>
          </p:txBody>
        </p:sp>
      </p:grpSp>
      <p:sp>
        <p:nvSpPr>
          <p:cNvPr name="TextBox 62" id="62"/>
          <p:cNvSpPr txBox="true"/>
          <p:nvPr/>
        </p:nvSpPr>
        <p:spPr>
          <a:xfrm rot="0">
            <a:off x="12368704" y="8709017"/>
            <a:ext cx="602017" cy="431800"/>
          </a:xfrm>
          <a:prstGeom prst="rect">
            <a:avLst/>
          </a:prstGeom>
        </p:spPr>
        <p:txBody>
          <a:bodyPr anchor="t" rtlCol="false" tIns="0" lIns="0" bIns="0" rIns="0">
            <a:spAutoFit/>
          </a:bodyPr>
          <a:lstStyle/>
          <a:p>
            <a:pPr algn="l" marL="0" indent="0" lvl="0">
              <a:lnSpc>
                <a:spcPts val="3500"/>
              </a:lnSpc>
              <a:spcBef>
                <a:spcPct val="0"/>
              </a:spcBef>
            </a:pPr>
            <a:r>
              <a:rPr lang="en-US" sz="2500">
                <a:solidFill>
                  <a:srgbClr val="000000"/>
                </a:solidFill>
                <a:latin typeface="Clear Sans Medium"/>
              </a:rPr>
              <a:t>11</a:t>
            </a:r>
          </a:p>
        </p:txBody>
      </p:sp>
      <p:sp>
        <p:nvSpPr>
          <p:cNvPr name="TextBox 63" id="63"/>
          <p:cNvSpPr txBox="true"/>
          <p:nvPr/>
        </p:nvSpPr>
        <p:spPr>
          <a:xfrm rot="0">
            <a:off x="13271337" y="8709017"/>
            <a:ext cx="3532296" cy="431800"/>
          </a:xfrm>
          <a:prstGeom prst="rect">
            <a:avLst/>
          </a:prstGeom>
        </p:spPr>
        <p:txBody>
          <a:bodyPr anchor="t" rtlCol="false" tIns="0" lIns="0" bIns="0" rIns="0">
            <a:spAutoFit/>
          </a:bodyPr>
          <a:lstStyle/>
          <a:p>
            <a:pPr algn="l" marL="0" indent="0" lvl="0">
              <a:lnSpc>
                <a:spcPts val="3500"/>
              </a:lnSpc>
              <a:spcBef>
                <a:spcPct val="0"/>
              </a:spcBef>
            </a:pPr>
            <a:r>
              <a:rPr lang="en-US" sz="2500">
                <a:solidFill>
                  <a:srgbClr val="000000"/>
                </a:solidFill>
                <a:latin typeface="Clear Sans"/>
              </a:rPr>
              <a:t>Les points clés à retenir​</a:t>
            </a:r>
          </a:p>
        </p:txBody>
      </p:sp>
      <p:sp>
        <p:nvSpPr>
          <p:cNvPr name="Freeform 64" id="64"/>
          <p:cNvSpPr/>
          <p:nvPr/>
        </p:nvSpPr>
        <p:spPr>
          <a:xfrm flipH="false" flipV="false" rot="0">
            <a:off x="154183" y="9501273"/>
            <a:ext cx="1013659" cy="709561"/>
          </a:xfrm>
          <a:custGeom>
            <a:avLst/>
            <a:gdLst/>
            <a:ahLst/>
            <a:cxnLst/>
            <a:rect r="r" b="b" t="t" l="l"/>
            <a:pathLst>
              <a:path h="709561" w="1013659">
                <a:moveTo>
                  <a:pt x="0" y="0"/>
                </a:moveTo>
                <a:lnTo>
                  <a:pt x="1013659" y="0"/>
                </a:lnTo>
                <a:lnTo>
                  <a:pt x="1013659" y="709561"/>
                </a:lnTo>
                <a:lnTo>
                  <a:pt x="0" y="709561"/>
                </a:lnTo>
                <a:lnTo>
                  <a:pt x="0" y="0"/>
                </a:lnTo>
                <a:close/>
              </a:path>
            </a:pathLst>
          </a:custGeom>
          <a:blipFill>
            <a:blip r:embed="rId6"/>
            <a:stretch>
              <a:fillRect l="0" t="0" r="0" b="0"/>
            </a:stretch>
          </a:blipFill>
        </p:spPr>
      </p:sp>
      <p:grpSp>
        <p:nvGrpSpPr>
          <p:cNvPr name="Group 65" id="65"/>
          <p:cNvGrpSpPr/>
          <p:nvPr/>
        </p:nvGrpSpPr>
        <p:grpSpPr>
          <a:xfrm rot="0">
            <a:off x="0" y="1502036"/>
            <a:ext cx="5802177" cy="8784964"/>
            <a:chOff x="0" y="0"/>
            <a:chExt cx="7736236" cy="11713285"/>
          </a:xfrm>
        </p:grpSpPr>
        <p:pic>
          <p:nvPicPr>
            <p:cNvPr name="Picture 66" id="66"/>
            <p:cNvPicPr>
              <a:picLocks noChangeAspect="true"/>
            </p:cNvPicPr>
            <p:nvPr/>
          </p:nvPicPr>
          <p:blipFill>
            <a:blip r:embed="rId7"/>
            <a:srcRect l="0" t="0" r="55968" b="0"/>
            <a:stretch>
              <a:fillRect/>
            </a:stretch>
          </p:blipFill>
          <p:spPr>
            <a:xfrm flipH="false" flipV="false">
              <a:off x="0" y="0"/>
              <a:ext cx="7736236" cy="11713285"/>
            </a:xfrm>
            <a:prstGeom prst="rect">
              <a:avLst/>
            </a:prstGeom>
          </p:spPr>
        </p:pic>
      </p:grpSp>
    </p:spTree>
  </p:cSld>
  <p:clrMapOvr>
    <a:masterClrMapping/>
  </p:clrMapOvr>
</p:sld>
</file>

<file path=ppt/slides/slide20.xml><?xml version="1.0" encoding="utf-8"?>
<p:sld xmlns:p="http://schemas.openxmlformats.org/presentationml/2006/main" xmlns:a="http://schemas.openxmlformats.org/drawingml/2006/main" xmlns:r="http://schemas.openxmlformats.org/officeDocument/2006/relationships">
  <p:cSld>
    <p:bg>
      <p:bgPr>
        <a:solidFill>
          <a:srgbClr val="ECF0F3"/>
        </a:solidFill>
      </p:bgPr>
    </p:bg>
    <p:spTree>
      <p:nvGrpSpPr>
        <p:cNvPr id="1" name=""/>
        <p:cNvGrpSpPr/>
        <p:nvPr/>
      </p:nvGrpSpPr>
      <p:grpSpPr>
        <a:xfrm>
          <a:off x="0" y="0"/>
          <a:ext cx="0" cy="0"/>
          <a:chOff x="0" y="0"/>
          <a:chExt cx="0" cy="0"/>
        </a:xfrm>
      </p:grpSpPr>
      <p:sp>
        <p:nvSpPr>
          <p:cNvPr name="Freeform 2" id="2"/>
          <p:cNvSpPr/>
          <p:nvPr/>
        </p:nvSpPr>
        <p:spPr>
          <a:xfrm flipH="true" flipV="false" rot="0">
            <a:off x="17697472" y="9015327"/>
            <a:ext cx="292782" cy="485946"/>
          </a:xfrm>
          <a:custGeom>
            <a:avLst/>
            <a:gdLst/>
            <a:ahLst/>
            <a:cxnLst/>
            <a:rect r="r" b="b" t="t" l="l"/>
            <a:pathLst>
              <a:path h="485946" w="292782">
                <a:moveTo>
                  <a:pt x="292782" y="0"/>
                </a:moveTo>
                <a:lnTo>
                  <a:pt x="0" y="0"/>
                </a:lnTo>
                <a:lnTo>
                  <a:pt x="0" y="485946"/>
                </a:lnTo>
                <a:lnTo>
                  <a:pt x="292782" y="485946"/>
                </a:lnTo>
                <a:lnTo>
                  <a:pt x="292782"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3" id="3"/>
          <p:cNvSpPr/>
          <p:nvPr/>
        </p:nvSpPr>
        <p:spPr>
          <a:xfrm flipH="false" flipV="false" rot="0">
            <a:off x="3342257" y="1731187"/>
            <a:ext cx="12180800" cy="8124867"/>
          </a:xfrm>
          <a:custGeom>
            <a:avLst/>
            <a:gdLst/>
            <a:ahLst/>
            <a:cxnLst/>
            <a:rect r="r" b="b" t="t" l="l"/>
            <a:pathLst>
              <a:path h="8124867" w="12180800">
                <a:moveTo>
                  <a:pt x="0" y="0"/>
                </a:moveTo>
                <a:lnTo>
                  <a:pt x="12180800" y="0"/>
                </a:lnTo>
                <a:lnTo>
                  <a:pt x="12180800" y="8124867"/>
                </a:lnTo>
                <a:lnTo>
                  <a:pt x="0" y="8124867"/>
                </a:lnTo>
                <a:lnTo>
                  <a:pt x="0" y="0"/>
                </a:lnTo>
                <a:close/>
              </a:path>
            </a:pathLst>
          </a:custGeom>
          <a:blipFill>
            <a:blip r:embed="rId4"/>
            <a:stretch>
              <a:fillRect l="0" t="0" r="0" b="0"/>
            </a:stretch>
          </a:blipFill>
        </p:spPr>
      </p:sp>
      <p:sp>
        <p:nvSpPr>
          <p:cNvPr name="AutoShape 4" id="4"/>
          <p:cNvSpPr/>
          <p:nvPr/>
        </p:nvSpPr>
        <p:spPr>
          <a:xfrm rot="0">
            <a:off x="0" y="-21346"/>
            <a:ext cx="18288000" cy="1502036"/>
          </a:xfrm>
          <a:prstGeom prst="rect">
            <a:avLst/>
          </a:prstGeom>
          <a:solidFill>
            <a:srgbClr val="222222"/>
          </a:solidFill>
        </p:spPr>
      </p:sp>
      <p:sp>
        <p:nvSpPr>
          <p:cNvPr name="TextBox 5" id="5"/>
          <p:cNvSpPr txBox="true"/>
          <p:nvPr/>
        </p:nvSpPr>
        <p:spPr>
          <a:xfrm rot="0">
            <a:off x="4351041" y="276917"/>
            <a:ext cx="10163232" cy="962660"/>
          </a:xfrm>
          <a:prstGeom prst="rect">
            <a:avLst/>
          </a:prstGeom>
        </p:spPr>
        <p:txBody>
          <a:bodyPr anchor="t" rtlCol="false" tIns="0" lIns="0" bIns="0" rIns="0">
            <a:spAutoFit/>
          </a:bodyPr>
          <a:lstStyle/>
          <a:p>
            <a:pPr algn="ctr">
              <a:lnSpc>
                <a:spcPts val="7840"/>
              </a:lnSpc>
            </a:pPr>
            <a:r>
              <a:rPr lang="en-US" sz="5600">
                <a:solidFill>
                  <a:srgbClr val="FFFFFF"/>
                </a:solidFill>
                <a:latin typeface="Asap Bold"/>
              </a:rPr>
              <a:t>Détail des investissements​</a:t>
            </a:r>
          </a:p>
        </p:txBody>
      </p:sp>
      <p:sp>
        <p:nvSpPr>
          <p:cNvPr name="Freeform 6" id="6"/>
          <p:cNvSpPr/>
          <p:nvPr/>
        </p:nvSpPr>
        <p:spPr>
          <a:xfrm flipH="false" flipV="false" rot="0">
            <a:off x="154183" y="9501273"/>
            <a:ext cx="1013659" cy="709561"/>
          </a:xfrm>
          <a:custGeom>
            <a:avLst/>
            <a:gdLst/>
            <a:ahLst/>
            <a:cxnLst/>
            <a:rect r="r" b="b" t="t" l="l"/>
            <a:pathLst>
              <a:path h="709561" w="1013659">
                <a:moveTo>
                  <a:pt x="0" y="0"/>
                </a:moveTo>
                <a:lnTo>
                  <a:pt x="1013659" y="0"/>
                </a:lnTo>
                <a:lnTo>
                  <a:pt x="1013659" y="709561"/>
                </a:lnTo>
                <a:lnTo>
                  <a:pt x="0" y="709561"/>
                </a:lnTo>
                <a:lnTo>
                  <a:pt x="0" y="0"/>
                </a:lnTo>
                <a:close/>
              </a:path>
            </a:pathLst>
          </a:custGeom>
          <a:blipFill>
            <a:blip r:embed="rId5"/>
            <a:stretch>
              <a:fillRect l="0" t="0" r="0" b="0"/>
            </a:stretch>
          </a:blipFill>
        </p:spPr>
      </p:sp>
      <p:grpSp>
        <p:nvGrpSpPr>
          <p:cNvPr name="Group 7" id="7"/>
          <p:cNvGrpSpPr/>
          <p:nvPr/>
        </p:nvGrpSpPr>
        <p:grpSpPr>
          <a:xfrm rot="0">
            <a:off x="14317869" y="257505"/>
            <a:ext cx="3970131" cy="1115786"/>
            <a:chOff x="0" y="0"/>
            <a:chExt cx="5293508" cy="1487714"/>
          </a:xfrm>
        </p:grpSpPr>
        <p:sp>
          <p:nvSpPr>
            <p:cNvPr name="Freeform 8" id="8"/>
            <p:cNvSpPr/>
            <p:nvPr/>
          </p:nvSpPr>
          <p:spPr>
            <a:xfrm flipH="false" flipV="false" rot="0">
              <a:off x="0" y="0"/>
              <a:ext cx="5213087" cy="1298448"/>
            </a:xfrm>
            <a:custGeom>
              <a:avLst/>
              <a:gdLst/>
              <a:ahLst/>
              <a:cxnLst/>
              <a:rect r="r" b="b" t="t" l="l"/>
              <a:pathLst>
                <a:path h="1298448" w="5213087">
                  <a:moveTo>
                    <a:pt x="0" y="0"/>
                  </a:moveTo>
                  <a:lnTo>
                    <a:pt x="5213087" y="0"/>
                  </a:lnTo>
                  <a:lnTo>
                    <a:pt x="5213087" y="1298448"/>
                  </a:lnTo>
                  <a:lnTo>
                    <a:pt x="0" y="1298448"/>
                  </a:lnTo>
                  <a:lnTo>
                    <a:pt x="0" y="0"/>
                  </a:lnTo>
                  <a:close/>
                </a:path>
              </a:pathLst>
            </a:custGeom>
            <a:blipFill>
              <a:blip r:embed="rId6"/>
              <a:stretch>
                <a:fillRect l="-315124" t="0" r="0" b="0"/>
              </a:stretch>
            </a:blipFill>
          </p:spPr>
        </p:sp>
        <p:sp>
          <p:nvSpPr>
            <p:cNvPr name="Freeform 9" id="9"/>
            <p:cNvSpPr/>
            <p:nvPr/>
          </p:nvSpPr>
          <p:spPr>
            <a:xfrm flipH="false" flipV="false" rot="0">
              <a:off x="2234984" y="0"/>
              <a:ext cx="312058" cy="403933"/>
            </a:xfrm>
            <a:custGeom>
              <a:avLst/>
              <a:gdLst/>
              <a:ahLst/>
              <a:cxnLst/>
              <a:rect r="r" b="b" t="t" l="l"/>
              <a:pathLst>
                <a:path h="403933" w="312058">
                  <a:moveTo>
                    <a:pt x="0" y="0"/>
                  </a:moveTo>
                  <a:lnTo>
                    <a:pt x="312058" y="0"/>
                  </a:lnTo>
                  <a:lnTo>
                    <a:pt x="312058" y="403933"/>
                  </a:lnTo>
                  <a:lnTo>
                    <a:pt x="0" y="403933"/>
                  </a:lnTo>
                  <a:lnTo>
                    <a:pt x="0" y="0"/>
                  </a:lnTo>
                  <a:close/>
                </a:path>
              </a:pathLst>
            </a:custGeom>
            <a:blipFill>
              <a:blip r:embed="rId7"/>
              <a:stretch>
                <a:fillRect l="0" t="0" r="-6834875" b="-221451"/>
              </a:stretch>
            </a:blipFill>
          </p:spPr>
        </p:sp>
        <p:sp>
          <p:nvSpPr>
            <p:cNvPr name="Freeform 10" id="10"/>
            <p:cNvSpPr/>
            <p:nvPr/>
          </p:nvSpPr>
          <p:spPr>
            <a:xfrm flipH="false" flipV="false" rot="0">
              <a:off x="2783493" y="523458"/>
              <a:ext cx="312058" cy="403933"/>
            </a:xfrm>
            <a:custGeom>
              <a:avLst/>
              <a:gdLst/>
              <a:ahLst/>
              <a:cxnLst/>
              <a:rect r="r" b="b" t="t" l="l"/>
              <a:pathLst>
                <a:path h="403933" w="312058">
                  <a:moveTo>
                    <a:pt x="0" y="0"/>
                  </a:moveTo>
                  <a:lnTo>
                    <a:pt x="312058" y="0"/>
                  </a:lnTo>
                  <a:lnTo>
                    <a:pt x="312058" y="403932"/>
                  </a:lnTo>
                  <a:lnTo>
                    <a:pt x="0" y="403932"/>
                  </a:lnTo>
                  <a:lnTo>
                    <a:pt x="0" y="0"/>
                  </a:lnTo>
                  <a:close/>
                </a:path>
              </a:pathLst>
            </a:custGeom>
            <a:blipFill>
              <a:blip r:embed="rId7"/>
              <a:stretch>
                <a:fillRect l="0" t="0" r="-6834875" b="-221451"/>
              </a:stretch>
            </a:blipFill>
          </p:spPr>
        </p:sp>
        <p:sp>
          <p:nvSpPr>
            <p:cNvPr name="Freeform 11" id="11"/>
            <p:cNvSpPr/>
            <p:nvPr/>
          </p:nvSpPr>
          <p:spPr>
            <a:xfrm flipH="false" flipV="false" rot="0">
              <a:off x="4981451" y="1083782"/>
              <a:ext cx="312058" cy="403933"/>
            </a:xfrm>
            <a:custGeom>
              <a:avLst/>
              <a:gdLst/>
              <a:ahLst/>
              <a:cxnLst/>
              <a:rect r="r" b="b" t="t" l="l"/>
              <a:pathLst>
                <a:path h="403933" w="312058">
                  <a:moveTo>
                    <a:pt x="0" y="0"/>
                  </a:moveTo>
                  <a:lnTo>
                    <a:pt x="312057" y="0"/>
                  </a:lnTo>
                  <a:lnTo>
                    <a:pt x="312057" y="403932"/>
                  </a:lnTo>
                  <a:lnTo>
                    <a:pt x="0" y="403932"/>
                  </a:lnTo>
                  <a:lnTo>
                    <a:pt x="0" y="0"/>
                  </a:lnTo>
                  <a:close/>
                </a:path>
              </a:pathLst>
            </a:custGeom>
            <a:blipFill>
              <a:blip r:embed="rId7"/>
              <a:stretch>
                <a:fillRect l="0" t="0" r="-6834875" b="-221451"/>
              </a:stretch>
            </a:blipFill>
          </p:spPr>
        </p:sp>
      </p:grpSp>
      <p:grpSp>
        <p:nvGrpSpPr>
          <p:cNvPr name="Group 12" id="12"/>
          <p:cNvGrpSpPr/>
          <p:nvPr/>
        </p:nvGrpSpPr>
        <p:grpSpPr>
          <a:xfrm rot="0">
            <a:off x="152400" y="267392"/>
            <a:ext cx="3970131" cy="1115786"/>
            <a:chOff x="0" y="0"/>
            <a:chExt cx="5293508" cy="1487714"/>
          </a:xfrm>
        </p:grpSpPr>
        <p:sp>
          <p:nvSpPr>
            <p:cNvPr name="Freeform 13" id="13"/>
            <p:cNvSpPr/>
            <p:nvPr/>
          </p:nvSpPr>
          <p:spPr>
            <a:xfrm flipH="false" flipV="false" rot="0">
              <a:off x="0" y="0"/>
              <a:ext cx="5213087" cy="1298448"/>
            </a:xfrm>
            <a:custGeom>
              <a:avLst/>
              <a:gdLst/>
              <a:ahLst/>
              <a:cxnLst/>
              <a:rect r="r" b="b" t="t" l="l"/>
              <a:pathLst>
                <a:path h="1298448" w="5213087">
                  <a:moveTo>
                    <a:pt x="0" y="0"/>
                  </a:moveTo>
                  <a:lnTo>
                    <a:pt x="5213087" y="0"/>
                  </a:lnTo>
                  <a:lnTo>
                    <a:pt x="5213087" y="1298448"/>
                  </a:lnTo>
                  <a:lnTo>
                    <a:pt x="0" y="1298448"/>
                  </a:lnTo>
                  <a:lnTo>
                    <a:pt x="0" y="0"/>
                  </a:lnTo>
                  <a:close/>
                </a:path>
              </a:pathLst>
            </a:custGeom>
            <a:blipFill>
              <a:blip r:embed="rId6"/>
              <a:stretch>
                <a:fillRect l="-315124" t="0" r="0" b="0"/>
              </a:stretch>
            </a:blipFill>
          </p:spPr>
        </p:sp>
        <p:sp>
          <p:nvSpPr>
            <p:cNvPr name="Freeform 14" id="14"/>
            <p:cNvSpPr/>
            <p:nvPr/>
          </p:nvSpPr>
          <p:spPr>
            <a:xfrm flipH="false" flipV="false" rot="0">
              <a:off x="2234984" y="0"/>
              <a:ext cx="312058" cy="403933"/>
            </a:xfrm>
            <a:custGeom>
              <a:avLst/>
              <a:gdLst/>
              <a:ahLst/>
              <a:cxnLst/>
              <a:rect r="r" b="b" t="t" l="l"/>
              <a:pathLst>
                <a:path h="403933" w="312058">
                  <a:moveTo>
                    <a:pt x="0" y="0"/>
                  </a:moveTo>
                  <a:lnTo>
                    <a:pt x="312058" y="0"/>
                  </a:lnTo>
                  <a:lnTo>
                    <a:pt x="312058" y="403933"/>
                  </a:lnTo>
                  <a:lnTo>
                    <a:pt x="0" y="403933"/>
                  </a:lnTo>
                  <a:lnTo>
                    <a:pt x="0" y="0"/>
                  </a:lnTo>
                  <a:close/>
                </a:path>
              </a:pathLst>
            </a:custGeom>
            <a:blipFill>
              <a:blip r:embed="rId7"/>
              <a:stretch>
                <a:fillRect l="0" t="0" r="-6834875" b="-221451"/>
              </a:stretch>
            </a:blipFill>
          </p:spPr>
        </p:sp>
        <p:sp>
          <p:nvSpPr>
            <p:cNvPr name="Freeform 15" id="15"/>
            <p:cNvSpPr/>
            <p:nvPr/>
          </p:nvSpPr>
          <p:spPr>
            <a:xfrm flipH="false" flipV="false" rot="0">
              <a:off x="2783493" y="523458"/>
              <a:ext cx="312058" cy="403933"/>
            </a:xfrm>
            <a:custGeom>
              <a:avLst/>
              <a:gdLst/>
              <a:ahLst/>
              <a:cxnLst/>
              <a:rect r="r" b="b" t="t" l="l"/>
              <a:pathLst>
                <a:path h="403933" w="312058">
                  <a:moveTo>
                    <a:pt x="0" y="0"/>
                  </a:moveTo>
                  <a:lnTo>
                    <a:pt x="312058" y="0"/>
                  </a:lnTo>
                  <a:lnTo>
                    <a:pt x="312058" y="403932"/>
                  </a:lnTo>
                  <a:lnTo>
                    <a:pt x="0" y="403932"/>
                  </a:lnTo>
                  <a:lnTo>
                    <a:pt x="0" y="0"/>
                  </a:lnTo>
                  <a:close/>
                </a:path>
              </a:pathLst>
            </a:custGeom>
            <a:blipFill>
              <a:blip r:embed="rId7"/>
              <a:stretch>
                <a:fillRect l="0" t="0" r="-6834875" b="-221451"/>
              </a:stretch>
            </a:blipFill>
          </p:spPr>
        </p:sp>
        <p:sp>
          <p:nvSpPr>
            <p:cNvPr name="Freeform 16" id="16"/>
            <p:cNvSpPr/>
            <p:nvPr/>
          </p:nvSpPr>
          <p:spPr>
            <a:xfrm flipH="false" flipV="false" rot="0">
              <a:off x="4981451" y="1083782"/>
              <a:ext cx="312058" cy="403933"/>
            </a:xfrm>
            <a:custGeom>
              <a:avLst/>
              <a:gdLst/>
              <a:ahLst/>
              <a:cxnLst/>
              <a:rect r="r" b="b" t="t" l="l"/>
              <a:pathLst>
                <a:path h="403933" w="312058">
                  <a:moveTo>
                    <a:pt x="0" y="0"/>
                  </a:moveTo>
                  <a:lnTo>
                    <a:pt x="312057" y="0"/>
                  </a:lnTo>
                  <a:lnTo>
                    <a:pt x="312057" y="403932"/>
                  </a:lnTo>
                  <a:lnTo>
                    <a:pt x="0" y="403932"/>
                  </a:lnTo>
                  <a:lnTo>
                    <a:pt x="0" y="0"/>
                  </a:lnTo>
                  <a:close/>
                </a:path>
              </a:pathLst>
            </a:custGeom>
            <a:blipFill>
              <a:blip r:embed="rId7"/>
              <a:stretch>
                <a:fillRect l="0" t="0" r="-6834875" b="-221451"/>
              </a:stretch>
            </a:blipFill>
          </p:spPr>
        </p:sp>
      </p:grpSp>
    </p:spTree>
  </p:cSld>
  <p:clrMapOvr>
    <a:masterClrMapping/>
  </p:clrMapOvr>
</p:sld>
</file>

<file path=ppt/slides/slide21.xml><?xml version="1.0" encoding="utf-8"?>
<p:sld xmlns:p="http://schemas.openxmlformats.org/presentationml/2006/main" xmlns:a="http://schemas.openxmlformats.org/drawingml/2006/main" xmlns:r="http://schemas.openxmlformats.org/officeDocument/2006/relationships">
  <p:cSld>
    <p:bg>
      <p:bgPr>
        <a:solidFill>
          <a:srgbClr val="ECF0F3"/>
        </a:solidFill>
      </p:bgPr>
    </p:bg>
    <p:spTree>
      <p:nvGrpSpPr>
        <p:cNvPr id="1" name=""/>
        <p:cNvGrpSpPr/>
        <p:nvPr/>
      </p:nvGrpSpPr>
      <p:grpSpPr>
        <a:xfrm>
          <a:off x="0" y="0"/>
          <a:ext cx="0" cy="0"/>
          <a:chOff x="0" y="0"/>
          <a:chExt cx="0" cy="0"/>
        </a:xfrm>
      </p:grpSpPr>
      <p:sp>
        <p:nvSpPr>
          <p:cNvPr name="AutoShape 2" id="2"/>
          <p:cNvSpPr/>
          <p:nvPr/>
        </p:nvSpPr>
        <p:spPr>
          <a:xfrm rot="0">
            <a:off x="0" y="-21346"/>
            <a:ext cx="18288000" cy="1502036"/>
          </a:xfrm>
          <a:prstGeom prst="rect">
            <a:avLst/>
          </a:prstGeom>
          <a:solidFill>
            <a:srgbClr val="222222"/>
          </a:solidFill>
        </p:spPr>
      </p:sp>
      <p:sp>
        <p:nvSpPr>
          <p:cNvPr name="TextBox 3" id="3"/>
          <p:cNvSpPr txBox="true"/>
          <p:nvPr/>
        </p:nvSpPr>
        <p:spPr>
          <a:xfrm rot="0">
            <a:off x="4201408" y="212538"/>
            <a:ext cx="10116460" cy="962660"/>
          </a:xfrm>
          <a:prstGeom prst="rect">
            <a:avLst/>
          </a:prstGeom>
        </p:spPr>
        <p:txBody>
          <a:bodyPr anchor="t" rtlCol="false" tIns="0" lIns="0" bIns="0" rIns="0">
            <a:spAutoFit/>
          </a:bodyPr>
          <a:lstStyle/>
          <a:p>
            <a:pPr algn="ctr">
              <a:lnSpc>
                <a:spcPts val="7840"/>
              </a:lnSpc>
            </a:pPr>
            <a:r>
              <a:rPr lang="en-US" sz="5600">
                <a:solidFill>
                  <a:srgbClr val="FFFFFF"/>
                </a:solidFill>
                <a:latin typeface="Asap Bold"/>
              </a:rPr>
              <a:t>Points clés du projet</a:t>
            </a:r>
          </a:p>
        </p:txBody>
      </p:sp>
      <p:sp>
        <p:nvSpPr>
          <p:cNvPr name="TextBox 4" id="4"/>
          <p:cNvSpPr txBox="true"/>
          <p:nvPr/>
        </p:nvSpPr>
        <p:spPr>
          <a:xfrm rot="0">
            <a:off x="2679127" y="3176056"/>
            <a:ext cx="12929745" cy="3034157"/>
          </a:xfrm>
          <a:prstGeom prst="rect">
            <a:avLst/>
          </a:prstGeom>
        </p:spPr>
        <p:txBody>
          <a:bodyPr anchor="t" rtlCol="false" tIns="0" lIns="0" bIns="0" rIns="0">
            <a:spAutoFit/>
          </a:bodyPr>
          <a:lstStyle/>
          <a:p>
            <a:pPr marL="690881" indent="-345440" lvl="1">
              <a:lnSpc>
                <a:spcPts val="3424"/>
              </a:lnSpc>
              <a:buFont typeface="Arial"/>
              <a:buChar char="•"/>
            </a:pPr>
            <a:r>
              <a:rPr lang="en-US" sz="3200">
                <a:solidFill>
                  <a:srgbClr val="000000"/>
                </a:solidFill>
                <a:latin typeface="Asap"/>
              </a:rPr>
              <a:t>Les </a:t>
            </a:r>
            <a:r>
              <a:rPr lang="en-US" sz="3200">
                <a:solidFill>
                  <a:srgbClr val="000000"/>
                </a:solidFill>
                <a:latin typeface="Asap Bold"/>
              </a:rPr>
              <a:t>points forts</a:t>
            </a:r>
            <a:r>
              <a:rPr lang="en-US" sz="3200">
                <a:solidFill>
                  <a:srgbClr val="000000"/>
                </a:solidFill>
                <a:latin typeface="Asap"/>
              </a:rPr>
              <a:t> du projet qui permettent de « marquer les esprits »​</a:t>
            </a:r>
          </a:p>
          <a:p>
            <a:pPr>
              <a:lnSpc>
                <a:spcPts val="3424"/>
              </a:lnSpc>
            </a:pPr>
          </a:p>
          <a:p>
            <a:pPr marL="690881" indent="-345440" lvl="1">
              <a:lnSpc>
                <a:spcPts val="3424"/>
              </a:lnSpc>
              <a:buFont typeface="Arial"/>
              <a:buChar char="•"/>
            </a:pPr>
            <a:r>
              <a:rPr lang="en-US" sz="3200">
                <a:solidFill>
                  <a:srgbClr val="000000"/>
                </a:solidFill>
                <a:latin typeface="Asap"/>
              </a:rPr>
              <a:t>Indiquer les </a:t>
            </a:r>
            <a:r>
              <a:rPr lang="en-US" sz="3200">
                <a:solidFill>
                  <a:srgbClr val="000000"/>
                </a:solidFill>
                <a:latin typeface="Asap Bold"/>
              </a:rPr>
              <a:t>éléments de différenciation</a:t>
            </a:r>
            <a:r>
              <a:rPr lang="en-US" sz="3200">
                <a:solidFill>
                  <a:srgbClr val="000000"/>
                </a:solidFill>
                <a:latin typeface="Asap"/>
              </a:rPr>
              <a:t> par rapport à l’existant​</a:t>
            </a:r>
          </a:p>
          <a:p>
            <a:pPr>
              <a:lnSpc>
                <a:spcPts val="3424"/>
              </a:lnSpc>
            </a:pPr>
          </a:p>
          <a:p>
            <a:pPr marL="690881" indent="-345440" lvl="1">
              <a:lnSpc>
                <a:spcPts val="3424"/>
              </a:lnSpc>
              <a:buFont typeface="Arial"/>
              <a:buChar char="•"/>
            </a:pPr>
            <a:r>
              <a:rPr lang="en-US" sz="3200">
                <a:solidFill>
                  <a:srgbClr val="000000"/>
                </a:solidFill>
                <a:latin typeface="Asap"/>
                <a:ea typeface="Asap"/>
              </a:rPr>
              <a:t>►A faire quand les autres slides ont été réalisés afin de vraiment faire un focus sur les points de force détaillés précédemment​</a:t>
            </a:r>
          </a:p>
          <a:p>
            <a:pPr>
              <a:lnSpc>
                <a:spcPts val="3424"/>
              </a:lnSpc>
            </a:pPr>
          </a:p>
        </p:txBody>
      </p:sp>
      <p:sp>
        <p:nvSpPr>
          <p:cNvPr name="Freeform 5" id="5"/>
          <p:cNvSpPr/>
          <p:nvPr/>
        </p:nvSpPr>
        <p:spPr>
          <a:xfrm flipH="false" flipV="false" rot="0">
            <a:off x="154183" y="9501273"/>
            <a:ext cx="1013659" cy="709561"/>
          </a:xfrm>
          <a:custGeom>
            <a:avLst/>
            <a:gdLst/>
            <a:ahLst/>
            <a:cxnLst/>
            <a:rect r="r" b="b" t="t" l="l"/>
            <a:pathLst>
              <a:path h="709561" w="1013659">
                <a:moveTo>
                  <a:pt x="0" y="0"/>
                </a:moveTo>
                <a:lnTo>
                  <a:pt x="1013659" y="0"/>
                </a:lnTo>
                <a:lnTo>
                  <a:pt x="1013659" y="709561"/>
                </a:lnTo>
                <a:lnTo>
                  <a:pt x="0" y="709561"/>
                </a:lnTo>
                <a:lnTo>
                  <a:pt x="0" y="0"/>
                </a:lnTo>
                <a:close/>
              </a:path>
            </a:pathLst>
          </a:custGeom>
          <a:blipFill>
            <a:blip r:embed="rId2"/>
            <a:stretch>
              <a:fillRect l="0" t="0" r="0" b="0"/>
            </a:stretch>
          </a:blipFill>
        </p:spPr>
      </p:sp>
      <p:grpSp>
        <p:nvGrpSpPr>
          <p:cNvPr name="Group 6" id="6"/>
          <p:cNvGrpSpPr/>
          <p:nvPr/>
        </p:nvGrpSpPr>
        <p:grpSpPr>
          <a:xfrm rot="0">
            <a:off x="14317869" y="257505"/>
            <a:ext cx="3970131" cy="1115786"/>
            <a:chOff x="0" y="0"/>
            <a:chExt cx="5293508" cy="1487714"/>
          </a:xfrm>
        </p:grpSpPr>
        <p:sp>
          <p:nvSpPr>
            <p:cNvPr name="Freeform 7" id="7"/>
            <p:cNvSpPr/>
            <p:nvPr/>
          </p:nvSpPr>
          <p:spPr>
            <a:xfrm flipH="false" flipV="false" rot="0">
              <a:off x="0" y="0"/>
              <a:ext cx="5213087" cy="1298448"/>
            </a:xfrm>
            <a:custGeom>
              <a:avLst/>
              <a:gdLst/>
              <a:ahLst/>
              <a:cxnLst/>
              <a:rect r="r" b="b" t="t" l="l"/>
              <a:pathLst>
                <a:path h="1298448" w="5213087">
                  <a:moveTo>
                    <a:pt x="0" y="0"/>
                  </a:moveTo>
                  <a:lnTo>
                    <a:pt x="5213087" y="0"/>
                  </a:lnTo>
                  <a:lnTo>
                    <a:pt x="5213087" y="1298448"/>
                  </a:lnTo>
                  <a:lnTo>
                    <a:pt x="0" y="1298448"/>
                  </a:lnTo>
                  <a:lnTo>
                    <a:pt x="0" y="0"/>
                  </a:lnTo>
                  <a:close/>
                </a:path>
              </a:pathLst>
            </a:custGeom>
            <a:blipFill>
              <a:blip r:embed="rId3"/>
              <a:stretch>
                <a:fillRect l="-315124" t="0" r="0" b="0"/>
              </a:stretch>
            </a:blipFill>
          </p:spPr>
        </p:sp>
        <p:sp>
          <p:nvSpPr>
            <p:cNvPr name="Freeform 8" id="8"/>
            <p:cNvSpPr/>
            <p:nvPr/>
          </p:nvSpPr>
          <p:spPr>
            <a:xfrm flipH="false" flipV="false" rot="0">
              <a:off x="2234984" y="0"/>
              <a:ext cx="312058" cy="403933"/>
            </a:xfrm>
            <a:custGeom>
              <a:avLst/>
              <a:gdLst/>
              <a:ahLst/>
              <a:cxnLst/>
              <a:rect r="r" b="b" t="t" l="l"/>
              <a:pathLst>
                <a:path h="403933" w="312058">
                  <a:moveTo>
                    <a:pt x="0" y="0"/>
                  </a:moveTo>
                  <a:lnTo>
                    <a:pt x="312058" y="0"/>
                  </a:lnTo>
                  <a:lnTo>
                    <a:pt x="312058" y="403933"/>
                  </a:lnTo>
                  <a:lnTo>
                    <a:pt x="0" y="403933"/>
                  </a:lnTo>
                  <a:lnTo>
                    <a:pt x="0" y="0"/>
                  </a:lnTo>
                  <a:close/>
                </a:path>
              </a:pathLst>
            </a:custGeom>
            <a:blipFill>
              <a:blip r:embed="rId4"/>
              <a:stretch>
                <a:fillRect l="0" t="0" r="-6834875" b="-221451"/>
              </a:stretch>
            </a:blipFill>
          </p:spPr>
        </p:sp>
        <p:sp>
          <p:nvSpPr>
            <p:cNvPr name="Freeform 9" id="9"/>
            <p:cNvSpPr/>
            <p:nvPr/>
          </p:nvSpPr>
          <p:spPr>
            <a:xfrm flipH="false" flipV="false" rot="0">
              <a:off x="2783493" y="523458"/>
              <a:ext cx="312058" cy="403933"/>
            </a:xfrm>
            <a:custGeom>
              <a:avLst/>
              <a:gdLst/>
              <a:ahLst/>
              <a:cxnLst/>
              <a:rect r="r" b="b" t="t" l="l"/>
              <a:pathLst>
                <a:path h="403933" w="312058">
                  <a:moveTo>
                    <a:pt x="0" y="0"/>
                  </a:moveTo>
                  <a:lnTo>
                    <a:pt x="312058" y="0"/>
                  </a:lnTo>
                  <a:lnTo>
                    <a:pt x="312058" y="403932"/>
                  </a:lnTo>
                  <a:lnTo>
                    <a:pt x="0" y="403932"/>
                  </a:lnTo>
                  <a:lnTo>
                    <a:pt x="0" y="0"/>
                  </a:lnTo>
                  <a:close/>
                </a:path>
              </a:pathLst>
            </a:custGeom>
            <a:blipFill>
              <a:blip r:embed="rId4"/>
              <a:stretch>
                <a:fillRect l="0" t="0" r="-6834875" b="-221451"/>
              </a:stretch>
            </a:blipFill>
          </p:spPr>
        </p:sp>
        <p:sp>
          <p:nvSpPr>
            <p:cNvPr name="Freeform 10" id="10"/>
            <p:cNvSpPr/>
            <p:nvPr/>
          </p:nvSpPr>
          <p:spPr>
            <a:xfrm flipH="false" flipV="false" rot="0">
              <a:off x="4981451" y="1083782"/>
              <a:ext cx="312058" cy="403933"/>
            </a:xfrm>
            <a:custGeom>
              <a:avLst/>
              <a:gdLst/>
              <a:ahLst/>
              <a:cxnLst/>
              <a:rect r="r" b="b" t="t" l="l"/>
              <a:pathLst>
                <a:path h="403933" w="312058">
                  <a:moveTo>
                    <a:pt x="0" y="0"/>
                  </a:moveTo>
                  <a:lnTo>
                    <a:pt x="312057" y="0"/>
                  </a:lnTo>
                  <a:lnTo>
                    <a:pt x="312057" y="403932"/>
                  </a:lnTo>
                  <a:lnTo>
                    <a:pt x="0" y="403932"/>
                  </a:lnTo>
                  <a:lnTo>
                    <a:pt x="0" y="0"/>
                  </a:lnTo>
                  <a:close/>
                </a:path>
              </a:pathLst>
            </a:custGeom>
            <a:blipFill>
              <a:blip r:embed="rId4"/>
              <a:stretch>
                <a:fillRect l="0" t="0" r="-6834875" b="-221451"/>
              </a:stretch>
            </a:blipFill>
          </p:spPr>
        </p:sp>
      </p:grpSp>
      <p:grpSp>
        <p:nvGrpSpPr>
          <p:cNvPr name="Group 11" id="11"/>
          <p:cNvGrpSpPr/>
          <p:nvPr/>
        </p:nvGrpSpPr>
        <p:grpSpPr>
          <a:xfrm rot="0">
            <a:off x="152400" y="267392"/>
            <a:ext cx="3970131" cy="1115786"/>
            <a:chOff x="0" y="0"/>
            <a:chExt cx="5293508" cy="1487714"/>
          </a:xfrm>
        </p:grpSpPr>
        <p:sp>
          <p:nvSpPr>
            <p:cNvPr name="Freeform 12" id="12"/>
            <p:cNvSpPr/>
            <p:nvPr/>
          </p:nvSpPr>
          <p:spPr>
            <a:xfrm flipH="false" flipV="false" rot="0">
              <a:off x="0" y="0"/>
              <a:ext cx="5213087" cy="1298448"/>
            </a:xfrm>
            <a:custGeom>
              <a:avLst/>
              <a:gdLst/>
              <a:ahLst/>
              <a:cxnLst/>
              <a:rect r="r" b="b" t="t" l="l"/>
              <a:pathLst>
                <a:path h="1298448" w="5213087">
                  <a:moveTo>
                    <a:pt x="0" y="0"/>
                  </a:moveTo>
                  <a:lnTo>
                    <a:pt x="5213087" y="0"/>
                  </a:lnTo>
                  <a:lnTo>
                    <a:pt x="5213087" y="1298448"/>
                  </a:lnTo>
                  <a:lnTo>
                    <a:pt x="0" y="1298448"/>
                  </a:lnTo>
                  <a:lnTo>
                    <a:pt x="0" y="0"/>
                  </a:lnTo>
                  <a:close/>
                </a:path>
              </a:pathLst>
            </a:custGeom>
            <a:blipFill>
              <a:blip r:embed="rId3"/>
              <a:stretch>
                <a:fillRect l="-315124" t="0" r="0" b="0"/>
              </a:stretch>
            </a:blipFill>
          </p:spPr>
        </p:sp>
        <p:sp>
          <p:nvSpPr>
            <p:cNvPr name="Freeform 13" id="13"/>
            <p:cNvSpPr/>
            <p:nvPr/>
          </p:nvSpPr>
          <p:spPr>
            <a:xfrm flipH="false" flipV="false" rot="0">
              <a:off x="2234984" y="0"/>
              <a:ext cx="312058" cy="403933"/>
            </a:xfrm>
            <a:custGeom>
              <a:avLst/>
              <a:gdLst/>
              <a:ahLst/>
              <a:cxnLst/>
              <a:rect r="r" b="b" t="t" l="l"/>
              <a:pathLst>
                <a:path h="403933" w="312058">
                  <a:moveTo>
                    <a:pt x="0" y="0"/>
                  </a:moveTo>
                  <a:lnTo>
                    <a:pt x="312058" y="0"/>
                  </a:lnTo>
                  <a:lnTo>
                    <a:pt x="312058" y="403933"/>
                  </a:lnTo>
                  <a:lnTo>
                    <a:pt x="0" y="403933"/>
                  </a:lnTo>
                  <a:lnTo>
                    <a:pt x="0" y="0"/>
                  </a:lnTo>
                  <a:close/>
                </a:path>
              </a:pathLst>
            </a:custGeom>
            <a:blipFill>
              <a:blip r:embed="rId4"/>
              <a:stretch>
                <a:fillRect l="0" t="0" r="-6834875" b="-221451"/>
              </a:stretch>
            </a:blipFill>
          </p:spPr>
        </p:sp>
        <p:sp>
          <p:nvSpPr>
            <p:cNvPr name="Freeform 14" id="14"/>
            <p:cNvSpPr/>
            <p:nvPr/>
          </p:nvSpPr>
          <p:spPr>
            <a:xfrm flipH="false" flipV="false" rot="0">
              <a:off x="2783493" y="523458"/>
              <a:ext cx="312058" cy="403933"/>
            </a:xfrm>
            <a:custGeom>
              <a:avLst/>
              <a:gdLst/>
              <a:ahLst/>
              <a:cxnLst/>
              <a:rect r="r" b="b" t="t" l="l"/>
              <a:pathLst>
                <a:path h="403933" w="312058">
                  <a:moveTo>
                    <a:pt x="0" y="0"/>
                  </a:moveTo>
                  <a:lnTo>
                    <a:pt x="312058" y="0"/>
                  </a:lnTo>
                  <a:lnTo>
                    <a:pt x="312058" y="403932"/>
                  </a:lnTo>
                  <a:lnTo>
                    <a:pt x="0" y="403932"/>
                  </a:lnTo>
                  <a:lnTo>
                    <a:pt x="0" y="0"/>
                  </a:lnTo>
                  <a:close/>
                </a:path>
              </a:pathLst>
            </a:custGeom>
            <a:blipFill>
              <a:blip r:embed="rId4"/>
              <a:stretch>
                <a:fillRect l="0" t="0" r="-6834875" b="-221451"/>
              </a:stretch>
            </a:blipFill>
          </p:spPr>
        </p:sp>
        <p:sp>
          <p:nvSpPr>
            <p:cNvPr name="Freeform 15" id="15"/>
            <p:cNvSpPr/>
            <p:nvPr/>
          </p:nvSpPr>
          <p:spPr>
            <a:xfrm flipH="false" flipV="false" rot="0">
              <a:off x="4981451" y="1083782"/>
              <a:ext cx="312058" cy="403933"/>
            </a:xfrm>
            <a:custGeom>
              <a:avLst/>
              <a:gdLst/>
              <a:ahLst/>
              <a:cxnLst/>
              <a:rect r="r" b="b" t="t" l="l"/>
              <a:pathLst>
                <a:path h="403933" w="312058">
                  <a:moveTo>
                    <a:pt x="0" y="0"/>
                  </a:moveTo>
                  <a:lnTo>
                    <a:pt x="312057" y="0"/>
                  </a:lnTo>
                  <a:lnTo>
                    <a:pt x="312057" y="403932"/>
                  </a:lnTo>
                  <a:lnTo>
                    <a:pt x="0" y="403932"/>
                  </a:lnTo>
                  <a:lnTo>
                    <a:pt x="0" y="0"/>
                  </a:lnTo>
                  <a:close/>
                </a:path>
              </a:pathLst>
            </a:custGeom>
            <a:blipFill>
              <a:blip r:embed="rId4"/>
              <a:stretch>
                <a:fillRect l="0" t="0" r="-6834875" b="-221451"/>
              </a:stretch>
            </a:blipFill>
          </p:spPr>
        </p:sp>
      </p:grpSp>
    </p:spTree>
  </p:cSld>
  <p:clrMapOvr>
    <a:masterClrMapping/>
  </p:clrMapOvr>
</p:sld>
</file>

<file path=ppt/slides/slide3.xml><?xml version="1.0" encoding="utf-8"?>
<p:sld xmlns:p="http://schemas.openxmlformats.org/presentationml/2006/main" xmlns:a="http://schemas.openxmlformats.org/drawingml/2006/main" xmlns:r="http://schemas.openxmlformats.org/officeDocument/2006/relationships">
  <p:cSld>
    <p:bg>
      <p:bgPr>
        <a:solidFill>
          <a:srgbClr val="ECF0F3"/>
        </a:solidFill>
      </p:bgPr>
    </p:bg>
    <p:spTree>
      <p:nvGrpSpPr>
        <p:cNvPr id="1" name=""/>
        <p:cNvGrpSpPr/>
        <p:nvPr/>
      </p:nvGrpSpPr>
      <p:grpSpPr>
        <a:xfrm>
          <a:off x="0" y="0"/>
          <a:ext cx="0" cy="0"/>
          <a:chOff x="0" y="0"/>
          <a:chExt cx="0" cy="0"/>
        </a:xfrm>
      </p:grpSpPr>
      <p:sp>
        <p:nvSpPr>
          <p:cNvPr name="AutoShape 2" id="2"/>
          <p:cNvSpPr/>
          <p:nvPr/>
        </p:nvSpPr>
        <p:spPr>
          <a:xfrm rot="0">
            <a:off x="0" y="-21346"/>
            <a:ext cx="18288000" cy="1502036"/>
          </a:xfrm>
          <a:prstGeom prst="rect">
            <a:avLst/>
          </a:prstGeom>
          <a:solidFill>
            <a:srgbClr val="222222"/>
          </a:solidFill>
        </p:spPr>
      </p:sp>
      <p:sp>
        <p:nvSpPr>
          <p:cNvPr name="Freeform 3" id="3"/>
          <p:cNvSpPr/>
          <p:nvPr/>
        </p:nvSpPr>
        <p:spPr>
          <a:xfrm flipH="true" flipV="false" rot="0">
            <a:off x="17697472" y="9015327"/>
            <a:ext cx="292782" cy="485946"/>
          </a:xfrm>
          <a:custGeom>
            <a:avLst/>
            <a:gdLst/>
            <a:ahLst/>
            <a:cxnLst/>
            <a:rect r="r" b="b" t="t" l="l"/>
            <a:pathLst>
              <a:path h="485946" w="292782">
                <a:moveTo>
                  <a:pt x="292782" y="0"/>
                </a:moveTo>
                <a:lnTo>
                  <a:pt x="0" y="0"/>
                </a:lnTo>
                <a:lnTo>
                  <a:pt x="0" y="485946"/>
                </a:lnTo>
                <a:lnTo>
                  <a:pt x="292782" y="485946"/>
                </a:lnTo>
                <a:lnTo>
                  <a:pt x="292782"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TextBox 4" id="4"/>
          <p:cNvSpPr txBox="true"/>
          <p:nvPr/>
        </p:nvSpPr>
        <p:spPr>
          <a:xfrm rot="0">
            <a:off x="4154637" y="172142"/>
            <a:ext cx="10163232" cy="962660"/>
          </a:xfrm>
          <a:prstGeom prst="rect">
            <a:avLst/>
          </a:prstGeom>
        </p:spPr>
        <p:txBody>
          <a:bodyPr anchor="t" rtlCol="false" tIns="0" lIns="0" bIns="0" rIns="0">
            <a:spAutoFit/>
          </a:bodyPr>
          <a:lstStyle/>
          <a:p>
            <a:pPr algn="ctr">
              <a:lnSpc>
                <a:spcPts val="7840"/>
              </a:lnSpc>
            </a:pPr>
            <a:r>
              <a:rPr lang="en-US" sz="5600">
                <a:solidFill>
                  <a:srgbClr val="FFFFFF"/>
                </a:solidFill>
                <a:latin typeface="Asap Bold"/>
              </a:rPr>
              <a:t>L’entreprise</a:t>
            </a:r>
          </a:p>
        </p:txBody>
      </p:sp>
      <p:grpSp>
        <p:nvGrpSpPr>
          <p:cNvPr name="Group 5" id="5"/>
          <p:cNvGrpSpPr/>
          <p:nvPr/>
        </p:nvGrpSpPr>
        <p:grpSpPr>
          <a:xfrm rot="0">
            <a:off x="14317869" y="257505"/>
            <a:ext cx="3970131" cy="1115786"/>
            <a:chOff x="0" y="0"/>
            <a:chExt cx="5293508" cy="1487714"/>
          </a:xfrm>
        </p:grpSpPr>
        <p:sp>
          <p:nvSpPr>
            <p:cNvPr name="Freeform 6" id="6"/>
            <p:cNvSpPr/>
            <p:nvPr/>
          </p:nvSpPr>
          <p:spPr>
            <a:xfrm flipH="false" flipV="false" rot="0">
              <a:off x="0" y="0"/>
              <a:ext cx="5213087" cy="1298448"/>
            </a:xfrm>
            <a:custGeom>
              <a:avLst/>
              <a:gdLst/>
              <a:ahLst/>
              <a:cxnLst/>
              <a:rect r="r" b="b" t="t" l="l"/>
              <a:pathLst>
                <a:path h="1298448" w="5213087">
                  <a:moveTo>
                    <a:pt x="0" y="0"/>
                  </a:moveTo>
                  <a:lnTo>
                    <a:pt x="5213087" y="0"/>
                  </a:lnTo>
                  <a:lnTo>
                    <a:pt x="5213087" y="1298448"/>
                  </a:lnTo>
                  <a:lnTo>
                    <a:pt x="0" y="1298448"/>
                  </a:lnTo>
                  <a:lnTo>
                    <a:pt x="0" y="0"/>
                  </a:lnTo>
                  <a:close/>
                </a:path>
              </a:pathLst>
            </a:custGeom>
            <a:blipFill>
              <a:blip r:embed="rId4"/>
              <a:stretch>
                <a:fillRect l="-315124" t="0" r="0" b="0"/>
              </a:stretch>
            </a:blipFill>
          </p:spPr>
        </p:sp>
        <p:sp>
          <p:nvSpPr>
            <p:cNvPr name="Freeform 7" id="7"/>
            <p:cNvSpPr/>
            <p:nvPr/>
          </p:nvSpPr>
          <p:spPr>
            <a:xfrm flipH="false" flipV="false" rot="0">
              <a:off x="2234984" y="0"/>
              <a:ext cx="312058" cy="403933"/>
            </a:xfrm>
            <a:custGeom>
              <a:avLst/>
              <a:gdLst/>
              <a:ahLst/>
              <a:cxnLst/>
              <a:rect r="r" b="b" t="t" l="l"/>
              <a:pathLst>
                <a:path h="403933" w="312058">
                  <a:moveTo>
                    <a:pt x="0" y="0"/>
                  </a:moveTo>
                  <a:lnTo>
                    <a:pt x="312058" y="0"/>
                  </a:lnTo>
                  <a:lnTo>
                    <a:pt x="312058" y="403933"/>
                  </a:lnTo>
                  <a:lnTo>
                    <a:pt x="0" y="403933"/>
                  </a:lnTo>
                  <a:lnTo>
                    <a:pt x="0" y="0"/>
                  </a:lnTo>
                  <a:close/>
                </a:path>
              </a:pathLst>
            </a:custGeom>
            <a:blipFill>
              <a:blip r:embed="rId5"/>
              <a:stretch>
                <a:fillRect l="0" t="0" r="-6834875" b="-221451"/>
              </a:stretch>
            </a:blipFill>
          </p:spPr>
        </p:sp>
        <p:sp>
          <p:nvSpPr>
            <p:cNvPr name="Freeform 8" id="8"/>
            <p:cNvSpPr/>
            <p:nvPr/>
          </p:nvSpPr>
          <p:spPr>
            <a:xfrm flipH="false" flipV="false" rot="0">
              <a:off x="2783493" y="523458"/>
              <a:ext cx="312058" cy="403933"/>
            </a:xfrm>
            <a:custGeom>
              <a:avLst/>
              <a:gdLst/>
              <a:ahLst/>
              <a:cxnLst/>
              <a:rect r="r" b="b" t="t" l="l"/>
              <a:pathLst>
                <a:path h="403933" w="312058">
                  <a:moveTo>
                    <a:pt x="0" y="0"/>
                  </a:moveTo>
                  <a:lnTo>
                    <a:pt x="312058" y="0"/>
                  </a:lnTo>
                  <a:lnTo>
                    <a:pt x="312058" y="403932"/>
                  </a:lnTo>
                  <a:lnTo>
                    <a:pt x="0" y="403932"/>
                  </a:lnTo>
                  <a:lnTo>
                    <a:pt x="0" y="0"/>
                  </a:lnTo>
                  <a:close/>
                </a:path>
              </a:pathLst>
            </a:custGeom>
            <a:blipFill>
              <a:blip r:embed="rId5"/>
              <a:stretch>
                <a:fillRect l="0" t="0" r="-6834875" b="-221451"/>
              </a:stretch>
            </a:blipFill>
          </p:spPr>
        </p:sp>
        <p:sp>
          <p:nvSpPr>
            <p:cNvPr name="Freeform 9" id="9"/>
            <p:cNvSpPr/>
            <p:nvPr/>
          </p:nvSpPr>
          <p:spPr>
            <a:xfrm flipH="false" flipV="false" rot="0">
              <a:off x="4981451" y="1083782"/>
              <a:ext cx="312058" cy="403933"/>
            </a:xfrm>
            <a:custGeom>
              <a:avLst/>
              <a:gdLst/>
              <a:ahLst/>
              <a:cxnLst/>
              <a:rect r="r" b="b" t="t" l="l"/>
              <a:pathLst>
                <a:path h="403933" w="312058">
                  <a:moveTo>
                    <a:pt x="0" y="0"/>
                  </a:moveTo>
                  <a:lnTo>
                    <a:pt x="312057" y="0"/>
                  </a:lnTo>
                  <a:lnTo>
                    <a:pt x="312057" y="403932"/>
                  </a:lnTo>
                  <a:lnTo>
                    <a:pt x="0" y="403932"/>
                  </a:lnTo>
                  <a:lnTo>
                    <a:pt x="0" y="0"/>
                  </a:lnTo>
                  <a:close/>
                </a:path>
              </a:pathLst>
            </a:custGeom>
            <a:blipFill>
              <a:blip r:embed="rId5"/>
              <a:stretch>
                <a:fillRect l="0" t="0" r="-6834875" b="-221451"/>
              </a:stretch>
            </a:blipFill>
          </p:spPr>
        </p:sp>
      </p:grpSp>
      <p:sp>
        <p:nvSpPr>
          <p:cNvPr name="TextBox 10" id="10"/>
          <p:cNvSpPr txBox="true"/>
          <p:nvPr/>
        </p:nvSpPr>
        <p:spPr>
          <a:xfrm rot="0">
            <a:off x="7369836" y="1595789"/>
            <a:ext cx="7834577" cy="8424545"/>
          </a:xfrm>
          <a:prstGeom prst="rect">
            <a:avLst/>
          </a:prstGeom>
        </p:spPr>
        <p:txBody>
          <a:bodyPr anchor="t" rtlCol="false" tIns="0" lIns="0" bIns="0" rIns="0">
            <a:spAutoFit/>
          </a:bodyPr>
          <a:lstStyle/>
          <a:p>
            <a:pPr>
              <a:lnSpc>
                <a:spcPts val="4480"/>
              </a:lnSpc>
            </a:pPr>
            <a:r>
              <a:rPr lang="en-US" sz="3200">
                <a:solidFill>
                  <a:srgbClr val="000000"/>
                </a:solidFill>
                <a:latin typeface="Asap"/>
              </a:rPr>
              <a:t>Nom de l'entreprise :  ​</a:t>
            </a:r>
          </a:p>
          <a:p>
            <a:pPr>
              <a:lnSpc>
                <a:spcPts val="4480"/>
              </a:lnSpc>
            </a:pPr>
            <a:r>
              <a:rPr lang="en-US" sz="3200">
                <a:solidFill>
                  <a:srgbClr val="000000"/>
                </a:solidFill>
                <a:latin typeface="Asap"/>
              </a:rPr>
              <a:t>Forme juridique : ​</a:t>
            </a:r>
          </a:p>
          <a:p>
            <a:pPr>
              <a:lnSpc>
                <a:spcPts val="4480"/>
              </a:lnSpc>
            </a:pPr>
            <a:r>
              <a:rPr lang="en-US" sz="3200">
                <a:solidFill>
                  <a:srgbClr val="000000"/>
                </a:solidFill>
                <a:latin typeface="Asap"/>
              </a:rPr>
              <a:t>Capital : ​</a:t>
            </a:r>
          </a:p>
          <a:p>
            <a:pPr>
              <a:lnSpc>
                <a:spcPts val="4480"/>
              </a:lnSpc>
            </a:pPr>
            <a:r>
              <a:rPr lang="en-US" sz="3200">
                <a:solidFill>
                  <a:srgbClr val="000000"/>
                </a:solidFill>
                <a:latin typeface="Asap"/>
              </a:rPr>
              <a:t>Créée le (date envisagée pour la création):​</a:t>
            </a:r>
          </a:p>
          <a:p>
            <a:pPr>
              <a:lnSpc>
                <a:spcPts val="4480"/>
              </a:lnSpc>
            </a:pPr>
            <a:r>
              <a:rPr lang="en-US" sz="3200">
                <a:solidFill>
                  <a:srgbClr val="000000"/>
                </a:solidFill>
                <a:latin typeface="Asap"/>
              </a:rPr>
              <a:t>Adresse : ​</a:t>
            </a:r>
          </a:p>
          <a:p>
            <a:pPr>
              <a:lnSpc>
                <a:spcPts val="4480"/>
              </a:lnSpc>
            </a:pPr>
            <a:r>
              <a:rPr lang="en-US" sz="3200">
                <a:solidFill>
                  <a:srgbClr val="000000"/>
                </a:solidFill>
                <a:latin typeface="Asap"/>
              </a:rPr>
              <a:t>​</a:t>
            </a:r>
          </a:p>
          <a:p>
            <a:pPr>
              <a:lnSpc>
                <a:spcPts val="4480"/>
              </a:lnSpc>
            </a:pPr>
            <a:r>
              <a:rPr lang="en-US" sz="3200">
                <a:solidFill>
                  <a:srgbClr val="000000"/>
                </a:solidFill>
                <a:latin typeface="Asap"/>
              </a:rPr>
              <a:t>Tél :​</a:t>
            </a:r>
          </a:p>
          <a:p>
            <a:pPr>
              <a:lnSpc>
                <a:spcPts val="4480"/>
              </a:lnSpc>
            </a:pPr>
            <a:r>
              <a:rPr lang="en-US" sz="3200">
                <a:solidFill>
                  <a:srgbClr val="000000"/>
                </a:solidFill>
                <a:latin typeface="Asap"/>
              </a:rPr>
              <a:t>E-mail :​</a:t>
            </a:r>
          </a:p>
          <a:p>
            <a:pPr>
              <a:lnSpc>
                <a:spcPts val="4480"/>
              </a:lnSpc>
            </a:pPr>
            <a:r>
              <a:rPr lang="en-US" sz="3200">
                <a:solidFill>
                  <a:srgbClr val="000000"/>
                </a:solidFill>
                <a:latin typeface="Asap"/>
              </a:rPr>
              <a:t>Site internet :  ​</a:t>
            </a:r>
          </a:p>
          <a:p>
            <a:pPr>
              <a:lnSpc>
                <a:spcPts val="4480"/>
              </a:lnSpc>
            </a:pPr>
            <a:r>
              <a:rPr lang="en-US" sz="3200">
                <a:solidFill>
                  <a:srgbClr val="000000"/>
                </a:solidFill>
                <a:latin typeface="Asap"/>
              </a:rPr>
              <a:t>​</a:t>
            </a:r>
          </a:p>
          <a:p>
            <a:pPr>
              <a:lnSpc>
                <a:spcPts val="4480"/>
              </a:lnSpc>
            </a:pPr>
            <a:r>
              <a:rPr lang="en-US" sz="3200">
                <a:solidFill>
                  <a:srgbClr val="000000"/>
                </a:solidFill>
                <a:latin typeface="Asap"/>
              </a:rPr>
              <a:t>Nom du dirigeant : ​</a:t>
            </a:r>
          </a:p>
          <a:p>
            <a:pPr>
              <a:lnSpc>
                <a:spcPts val="4480"/>
              </a:lnSpc>
            </a:pPr>
            <a:r>
              <a:rPr lang="en-US" sz="3200">
                <a:solidFill>
                  <a:srgbClr val="000000"/>
                </a:solidFill>
                <a:latin typeface="Asap"/>
                <a:ea typeface="Asap"/>
              </a:rPr>
              <a:t>N° SIRET : ​</a:t>
            </a:r>
          </a:p>
          <a:p>
            <a:pPr>
              <a:lnSpc>
                <a:spcPts val="4480"/>
              </a:lnSpc>
            </a:pPr>
            <a:r>
              <a:rPr lang="en-US" sz="3200">
                <a:solidFill>
                  <a:srgbClr val="000000"/>
                </a:solidFill>
                <a:latin typeface="Asap"/>
              </a:rPr>
              <a:t>Code NAF : ​</a:t>
            </a:r>
          </a:p>
          <a:p>
            <a:pPr>
              <a:lnSpc>
                <a:spcPts val="4480"/>
              </a:lnSpc>
            </a:pPr>
            <a:r>
              <a:rPr lang="en-US" sz="3200">
                <a:solidFill>
                  <a:srgbClr val="000000"/>
                </a:solidFill>
                <a:latin typeface="Asap"/>
              </a:rPr>
              <a:t>Répartition du capital (réelle ou envisagée):​</a:t>
            </a:r>
          </a:p>
          <a:p>
            <a:pPr>
              <a:lnSpc>
                <a:spcPts val="4480"/>
              </a:lnSpc>
            </a:pPr>
          </a:p>
        </p:txBody>
      </p:sp>
      <p:sp>
        <p:nvSpPr>
          <p:cNvPr name="Freeform 11" id="11"/>
          <p:cNvSpPr/>
          <p:nvPr/>
        </p:nvSpPr>
        <p:spPr>
          <a:xfrm flipH="false" flipV="false" rot="0">
            <a:off x="154183" y="9501273"/>
            <a:ext cx="1013659" cy="709561"/>
          </a:xfrm>
          <a:custGeom>
            <a:avLst/>
            <a:gdLst/>
            <a:ahLst/>
            <a:cxnLst/>
            <a:rect r="r" b="b" t="t" l="l"/>
            <a:pathLst>
              <a:path h="709561" w="1013659">
                <a:moveTo>
                  <a:pt x="0" y="0"/>
                </a:moveTo>
                <a:lnTo>
                  <a:pt x="1013659" y="0"/>
                </a:lnTo>
                <a:lnTo>
                  <a:pt x="1013659" y="709561"/>
                </a:lnTo>
                <a:lnTo>
                  <a:pt x="0" y="709561"/>
                </a:lnTo>
                <a:lnTo>
                  <a:pt x="0" y="0"/>
                </a:lnTo>
                <a:close/>
              </a:path>
            </a:pathLst>
          </a:custGeom>
          <a:blipFill>
            <a:blip r:embed="rId6"/>
            <a:stretch>
              <a:fillRect l="0" t="0" r="0" b="0"/>
            </a:stretch>
          </a:blipFill>
        </p:spPr>
      </p:sp>
      <p:grpSp>
        <p:nvGrpSpPr>
          <p:cNvPr name="Group 12" id="12"/>
          <p:cNvGrpSpPr/>
          <p:nvPr/>
        </p:nvGrpSpPr>
        <p:grpSpPr>
          <a:xfrm rot="0">
            <a:off x="152400" y="267392"/>
            <a:ext cx="3970131" cy="1115786"/>
            <a:chOff x="0" y="0"/>
            <a:chExt cx="5293508" cy="1487714"/>
          </a:xfrm>
        </p:grpSpPr>
        <p:sp>
          <p:nvSpPr>
            <p:cNvPr name="Freeform 13" id="13"/>
            <p:cNvSpPr/>
            <p:nvPr/>
          </p:nvSpPr>
          <p:spPr>
            <a:xfrm flipH="false" flipV="false" rot="0">
              <a:off x="0" y="0"/>
              <a:ext cx="5213087" cy="1298448"/>
            </a:xfrm>
            <a:custGeom>
              <a:avLst/>
              <a:gdLst/>
              <a:ahLst/>
              <a:cxnLst/>
              <a:rect r="r" b="b" t="t" l="l"/>
              <a:pathLst>
                <a:path h="1298448" w="5213087">
                  <a:moveTo>
                    <a:pt x="0" y="0"/>
                  </a:moveTo>
                  <a:lnTo>
                    <a:pt x="5213087" y="0"/>
                  </a:lnTo>
                  <a:lnTo>
                    <a:pt x="5213087" y="1298448"/>
                  </a:lnTo>
                  <a:lnTo>
                    <a:pt x="0" y="1298448"/>
                  </a:lnTo>
                  <a:lnTo>
                    <a:pt x="0" y="0"/>
                  </a:lnTo>
                  <a:close/>
                </a:path>
              </a:pathLst>
            </a:custGeom>
            <a:blipFill>
              <a:blip r:embed="rId4"/>
              <a:stretch>
                <a:fillRect l="-315124" t="0" r="0" b="0"/>
              </a:stretch>
            </a:blipFill>
          </p:spPr>
        </p:sp>
        <p:sp>
          <p:nvSpPr>
            <p:cNvPr name="Freeform 14" id="14"/>
            <p:cNvSpPr/>
            <p:nvPr/>
          </p:nvSpPr>
          <p:spPr>
            <a:xfrm flipH="false" flipV="false" rot="0">
              <a:off x="2234984" y="0"/>
              <a:ext cx="312058" cy="403933"/>
            </a:xfrm>
            <a:custGeom>
              <a:avLst/>
              <a:gdLst/>
              <a:ahLst/>
              <a:cxnLst/>
              <a:rect r="r" b="b" t="t" l="l"/>
              <a:pathLst>
                <a:path h="403933" w="312058">
                  <a:moveTo>
                    <a:pt x="0" y="0"/>
                  </a:moveTo>
                  <a:lnTo>
                    <a:pt x="312058" y="0"/>
                  </a:lnTo>
                  <a:lnTo>
                    <a:pt x="312058" y="403933"/>
                  </a:lnTo>
                  <a:lnTo>
                    <a:pt x="0" y="403933"/>
                  </a:lnTo>
                  <a:lnTo>
                    <a:pt x="0" y="0"/>
                  </a:lnTo>
                  <a:close/>
                </a:path>
              </a:pathLst>
            </a:custGeom>
            <a:blipFill>
              <a:blip r:embed="rId5"/>
              <a:stretch>
                <a:fillRect l="0" t="0" r="-6834875" b="-221451"/>
              </a:stretch>
            </a:blipFill>
          </p:spPr>
        </p:sp>
        <p:sp>
          <p:nvSpPr>
            <p:cNvPr name="Freeform 15" id="15"/>
            <p:cNvSpPr/>
            <p:nvPr/>
          </p:nvSpPr>
          <p:spPr>
            <a:xfrm flipH="false" flipV="false" rot="0">
              <a:off x="2783493" y="523458"/>
              <a:ext cx="312058" cy="403933"/>
            </a:xfrm>
            <a:custGeom>
              <a:avLst/>
              <a:gdLst/>
              <a:ahLst/>
              <a:cxnLst/>
              <a:rect r="r" b="b" t="t" l="l"/>
              <a:pathLst>
                <a:path h="403933" w="312058">
                  <a:moveTo>
                    <a:pt x="0" y="0"/>
                  </a:moveTo>
                  <a:lnTo>
                    <a:pt x="312058" y="0"/>
                  </a:lnTo>
                  <a:lnTo>
                    <a:pt x="312058" y="403932"/>
                  </a:lnTo>
                  <a:lnTo>
                    <a:pt x="0" y="403932"/>
                  </a:lnTo>
                  <a:lnTo>
                    <a:pt x="0" y="0"/>
                  </a:lnTo>
                  <a:close/>
                </a:path>
              </a:pathLst>
            </a:custGeom>
            <a:blipFill>
              <a:blip r:embed="rId5"/>
              <a:stretch>
                <a:fillRect l="0" t="0" r="-6834875" b="-221451"/>
              </a:stretch>
            </a:blipFill>
          </p:spPr>
        </p:sp>
        <p:sp>
          <p:nvSpPr>
            <p:cNvPr name="Freeform 16" id="16"/>
            <p:cNvSpPr/>
            <p:nvPr/>
          </p:nvSpPr>
          <p:spPr>
            <a:xfrm flipH="false" flipV="false" rot="0">
              <a:off x="4981451" y="1083782"/>
              <a:ext cx="312058" cy="403933"/>
            </a:xfrm>
            <a:custGeom>
              <a:avLst/>
              <a:gdLst/>
              <a:ahLst/>
              <a:cxnLst/>
              <a:rect r="r" b="b" t="t" l="l"/>
              <a:pathLst>
                <a:path h="403933" w="312058">
                  <a:moveTo>
                    <a:pt x="0" y="0"/>
                  </a:moveTo>
                  <a:lnTo>
                    <a:pt x="312057" y="0"/>
                  </a:lnTo>
                  <a:lnTo>
                    <a:pt x="312057" y="403932"/>
                  </a:lnTo>
                  <a:lnTo>
                    <a:pt x="0" y="403932"/>
                  </a:lnTo>
                  <a:lnTo>
                    <a:pt x="0" y="0"/>
                  </a:lnTo>
                  <a:close/>
                </a:path>
              </a:pathLst>
            </a:custGeom>
            <a:blipFill>
              <a:blip r:embed="rId5"/>
              <a:stretch>
                <a:fillRect l="0" t="0" r="-6834875" b="-221451"/>
              </a:stretch>
            </a:blipFill>
          </p:spPr>
        </p:sp>
      </p:grpSp>
      <p:grpSp>
        <p:nvGrpSpPr>
          <p:cNvPr name="Group 17" id="17"/>
          <p:cNvGrpSpPr/>
          <p:nvPr/>
        </p:nvGrpSpPr>
        <p:grpSpPr>
          <a:xfrm rot="0">
            <a:off x="363378" y="3798454"/>
            <a:ext cx="6219429" cy="3580231"/>
            <a:chOff x="0" y="0"/>
            <a:chExt cx="8292572" cy="4773641"/>
          </a:xfrm>
        </p:grpSpPr>
        <p:pic>
          <p:nvPicPr>
            <p:cNvPr name="Picture 18" id="18"/>
            <p:cNvPicPr>
              <a:picLocks noChangeAspect="true"/>
            </p:cNvPicPr>
            <p:nvPr/>
          </p:nvPicPr>
          <p:blipFill>
            <a:blip r:embed="rId7"/>
            <a:srcRect l="0" t="6826" r="0" b="6826"/>
            <a:stretch>
              <a:fillRect/>
            </a:stretch>
          </p:blipFill>
          <p:spPr>
            <a:xfrm flipH="false" flipV="false">
              <a:off x="0" y="0"/>
              <a:ext cx="8292572" cy="4773641"/>
            </a:xfrm>
            <a:prstGeom prst="rect">
              <a:avLst/>
            </a:prstGeom>
          </p:spPr>
        </p:pic>
      </p:grpSp>
    </p:spTree>
  </p:cSld>
  <p:clrMapOvr>
    <a:masterClrMapping/>
  </p:clrMapOvr>
</p:sld>
</file>

<file path=ppt/slides/slide4.xml><?xml version="1.0" encoding="utf-8"?>
<p:sld xmlns:p="http://schemas.openxmlformats.org/presentationml/2006/main" xmlns:a="http://schemas.openxmlformats.org/drawingml/2006/main" xmlns:r="http://schemas.openxmlformats.org/officeDocument/2006/relationships">
  <p:cSld>
    <p:bg>
      <p:bgPr>
        <a:solidFill>
          <a:srgbClr val="ECF0F3"/>
        </a:solidFill>
      </p:bgPr>
    </p:bg>
    <p:spTree>
      <p:nvGrpSpPr>
        <p:cNvPr id="1" name=""/>
        <p:cNvGrpSpPr/>
        <p:nvPr/>
      </p:nvGrpSpPr>
      <p:grpSpPr>
        <a:xfrm>
          <a:off x="0" y="0"/>
          <a:ext cx="0" cy="0"/>
          <a:chOff x="0" y="0"/>
          <a:chExt cx="0" cy="0"/>
        </a:xfrm>
      </p:grpSpPr>
      <p:sp>
        <p:nvSpPr>
          <p:cNvPr name="Freeform 2" id="2"/>
          <p:cNvSpPr/>
          <p:nvPr/>
        </p:nvSpPr>
        <p:spPr>
          <a:xfrm flipH="true" flipV="false" rot="0">
            <a:off x="17697472" y="9015327"/>
            <a:ext cx="292782" cy="485946"/>
          </a:xfrm>
          <a:custGeom>
            <a:avLst/>
            <a:gdLst/>
            <a:ahLst/>
            <a:cxnLst/>
            <a:rect r="r" b="b" t="t" l="l"/>
            <a:pathLst>
              <a:path h="485946" w="292782">
                <a:moveTo>
                  <a:pt x="292782" y="0"/>
                </a:moveTo>
                <a:lnTo>
                  <a:pt x="0" y="0"/>
                </a:lnTo>
                <a:lnTo>
                  <a:pt x="0" y="485946"/>
                </a:lnTo>
                <a:lnTo>
                  <a:pt x="292782" y="485946"/>
                </a:lnTo>
                <a:lnTo>
                  <a:pt x="292782"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AutoShape 3" id="3"/>
          <p:cNvSpPr/>
          <p:nvPr/>
        </p:nvSpPr>
        <p:spPr>
          <a:xfrm rot="0">
            <a:off x="0" y="-21346"/>
            <a:ext cx="18288000" cy="1502036"/>
          </a:xfrm>
          <a:prstGeom prst="rect">
            <a:avLst/>
          </a:prstGeom>
          <a:solidFill>
            <a:srgbClr val="222222"/>
          </a:solidFill>
        </p:spPr>
      </p:sp>
      <p:sp>
        <p:nvSpPr>
          <p:cNvPr name="TextBox 4" id="4"/>
          <p:cNvSpPr txBox="true"/>
          <p:nvPr/>
        </p:nvSpPr>
        <p:spPr>
          <a:xfrm rot="0">
            <a:off x="4154637" y="162617"/>
            <a:ext cx="10163232" cy="962660"/>
          </a:xfrm>
          <a:prstGeom prst="rect">
            <a:avLst/>
          </a:prstGeom>
        </p:spPr>
        <p:txBody>
          <a:bodyPr anchor="t" rtlCol="false" tIns="0" lIns="0" bIns="0" rIns="0">
            <a:spAutoFit/>
          </a:bodyPr>
          <a:lstStyle/>
          <a:p>
            <a:pPr algn="ctr">
              <a:lnSpc>
                <a:spcPts val="7840"/>
              </a:lnSpc>
            </a:pPr>
            <a:r>
              <a:rPr lang="en-US" sz="5600">
                <a:solidFill>
                  <a:srgbClr val="FFFFFF"/>
                </a:solidFill>
                <a:latin typeface="Asap Bold"/>
              </a:rPr>
              <a:t>L’équipe</a:t>
            </a:r>
          </a:p>
        </p:txBody>
      </p:sp>
      <p:sp>
        <p:nvSpPr>
          <p:cNvPr name="TextBox 5" id="5"/>
          <p:cNvSpPr txBox="true"/>
          <p:nvPr/>
        </p:nvSpPr>
        <p:spPr>
          <a:xfrm rot="0">
            <a:off x="1854854" y="2494328"/>
            <a:ext cx="14762798" cy="6176645"/>
          </a:xfrm>
          <a:prstGeom prst="rect">
            <a:avLst/>
          </a:prstGeom>
        </p:spPr>
        <p:txBody>
          <a:bodyPr anchor="t" rtlCol="false" tIns="0" lIns="0" bIns="0" rIns="0">
            <a:spAutoFit/>
          </a:bodyPr>
          <a:lstStyle/>
          <a:p>
            <a:pPr>
              <a:lnSpc>
                <a:spcPts val="4480"/>
              </a:lnSpc>
            </a:pPr>
            <a:r>
              <a:rPr lang="en-US" sz="3200">
                <a:solidFill>
                  <a:srgbClr val="000000"/>
                </a:solidFill>
                <a:latin typeface="Asap Bold"/>
              </a:rPr>
              <a:t>Adéquation porteur/projet </a:t>
            </a:r>
            <a:r>
              <a:rPr lang="en-US" sz="3200">
                <a:solidFill>
                  <a:srgbClr val="000000"/>
                </a:solidFill>
                <a:latin typeface="Asap"/>
              </a:rPr>
              <a:t>: Pourquoi vous et ce projet?​</a:t>
            </a:r>
          </a:p>
          <a:p>
            <a:pPr>
              <a:lnSpc>
                <a:spcPts val="4480"/>
              </a:lnSpc>
            </a:pPr>
            <a:r>
              <a:rPr lang="en-US" sz="3200">
                <a:solidFill>
                  <a:srgbClr val="000000"/>
                </a:solidFill>
                <a:latin typeface="Asap"/>
              </a:rPr>
              <a:t>​</a:t>
            </a:r>
          </a:p>
          <a:p>
            <a:pPr>
              <a:lnSpc>
                <a:spcPts val="4480"/>
              </a:lnSpc>
            </a:pPr>
            <a:r>
              <a:rPr lang="en-US" sz="3200">
                <a:solidFill>
                  <a:srgbClr val="000000"/>
                </a:solidFill>
                <a:latin typeface="Asap Bold"/>
              </a:rPr>
              <a:t>Organigramme fonctionnel envisagé</a:t>
            </a:r>
            <a:r>
              <a:rPr lang="en-US" sz="3200">
                <a:solidFill>
                  <a:srgbClr val="000000"/>
                </a:solidFill>
                <a:latin typeface="Asap"/>
              </a:rPr>
              <a:t> : quelle compétence assurée par quelle personne?​</a:t>
            </a:r>
          </a:p>
          <a:p>
            <a:pPr>
              <a:lnSpc>
                <a:spcPts val="4480"/>
              </a:lnSpc>
            </a:pPr>
            <a:r>
              <a:rPr lang="en-US" sz="3200">
                <a:solidFill>
                  <a:srgbClr val="000000"/>
                </a:solidFill>
                <a:latin typeface="Asap"/>
              </a:rPr>
              <a:t>​</a:t>
            </a:r>
          </a:p>
          <a:p>
            <a:pPr>
              <a:lnSpc>
                <a:spcPts val="4480"/>
              </a:lnSpc>
            </a:pPr>
            <a:r>
              <a:rPr lang="en-US" sz="3200">
                <a:solidFill>
                  <a:srgbClr val="000000"/>
                </a:solidFill>
                <a:latin typeface="Asap"/>
              </a:rPr>
              <a:t>Mettre en avant les </a:t>
            </a:r>
            <a:r>
              <a:rPr lang="en-US" sz="3200">
                <a:solidFill>
                  <a:srgbClr val="000000"/>
                </a:solidFill>
                <a:latin typeface="Asap Bold"/>
              </a:rPr>
              <a:t>compétences</a:t>
            </a:r>
            <a:r>
              <a:rPr lang="en-US" sz="3200">
                <a:solidFill>
                  <a:srgbClr val="000000"/>
                </a:solidFill>
                <a:latin typeface="Asap"/>
              </a:rPr>
              <a:t> et </a:t>
            </a:r>
            <a:r>
              <a:rPr lang="en-US" sz="3200">
                <a:solidFill>
                  <a:srgbClr val="000000"/>
                </a:solidFill>
                <a:latin typeface="Asap Bold"/>
              </a:rPr>
              <a:t>expériences clés</a:t>
            </a:r>
            <a:r>
              <a:rPr lang="en-US" sz="3200">
                <a:solidFill>
                  <a:srgbClr val="000000"/>
                </a:solidFill>
                <a:latin typeface="Asap"/>
              </a:rPr>
              <a:t> de chaque collaborateur​</a:t>
            </a:r>
          </a:p>
          <a:p>
            <a:pPr>
              <a:lnSpc>
                <a:spcPts val="4480"/>
              </a:lnSpc>
            </a:pPr>
            <a:r>
              <a:rPr lang="en-US" sz="3200">
                <a:solidFill>
                  <a:srgbClr val="000000"/>
                </a:solidFill>
                <a:latin typeface="Asap"/>
              </a:rPr>
              <a:t>​</a:t>
            </a:r>
          </a:p>
          <a:p>
            <a:pPr>
              <a:lnSpc>
                <a:spcPts val="4480"/>
              </a:lnSpc>
            </a:pPr>
            <a:r>
              <a:rPr lang="en-US" sz="3200">
                <a:solidFill>
                  <a:srgbClr val="000000"/>
                </a:solidFill>
                <a:latin typeface="Asap"/>
              </a:rPr>
              <a:t>​</a:t>
            </a:r>
          </a:p>
          <a:p>
            <a:pPr>
              <a:lnSpc>
                <a:spcPts val="4480"/>
              </a:lnSpc>
            </a:pPr>
            <a:r>
              <a:rPr lang="en-US" sz="3200">
                <a:solidFill>
                  <a:srgbClr val="000000"/>
                </a:solidFill>
                <a:latin typeface="Asap"/>
              </a:rPr>
              <a:t>​</a:t>
            </a:r>
          </a:p>
          <a:p>
            <a:pPr>
              <a:lnSpc>
                <a:spcPts val="4480"/>
              </a:lnSpc>
            </a:pPr>
            <a:r>
              <a:rPr lang="en-US" sz="3200">
                <a:solidFill>
                  <a:srgbClr val="000000"/>
                </a:solidFill>
                <a:latin typeface="Asap"/>
                <a:ea typeface="Asap"/>
              </a:rPr>
              <a:t>► Présentation succincte permettant de rassurer sur la capacité à exécuter. ​</a:t>
            </a:r>
          </a:p>
          <a:p>
            <a:pPr>
              <a:lnSpc>
                <a:spcPts val="4480"/>
              </a:lnSpc>
            </a:pPr>
          </a:p>
        </p:txBody>
      </p:sp>
      <p:sp>
        <p:nvSpPr>
          <p:cNvPr name="Freeform 6" id="6"/>
          <p:cNvSpPr/>
          <p:nvPr/>
        </p:nvSpPr>
        <p:spPr>
          <a:xfrm flipH="false" flipV="false" rot="0">
            <a:off x="154183" y="9501273"/>
            <a:ext cx="1013659" cy="709561"/>
          </a:xfrm>
          <a:custGeom>
            <a:avLst/>
            <a:gdLst/>
            <a:ahLst/>
            <a:cxnLst/>
            <a:rect r="r" b="b" t="t" l="l"/>
            <a:pathLst>
              <a:path h="709561" w="1013659">
                <a:moveTo>
                  <a:pt x="0" y="0"/>
                </a:moveTo>
                <a:lnTo>
                  <a:pt x="1013659" y="0"/>
                </a:lnTo>
                <a:lnTo>
                  <a:pt x="1013659" y="709561"/>
                </a:lnTo>
                <a:lnTo>
                  <a:pt x="0" y="709561"/>
                </a:lnTo>
                <a:lnTo>
                  <a:pt x="0" y="0"/>
                </a:lnTo>
                <a:close/>
              </a:path>
            </a:pathLst>
          </a:custGeom>
          <a:blipFill>
            <a:blip r:embed="rId4"/>
            <a:stretch>
              <a:fillRect l="0" t="0" r="0" b="0"/>
            </a:stretch>
          </a:blipFill>
        </p:spPr>
      </p:sp>
      <p:grpSp>
        <p:nvGrpSpPr>
          <p:cNvPr name="Group 7" id="7"/>
          <p:cNvGrpSpPr/>
          <p:nvPr/>
        </p:nvGrpSpPr>
        <p:grpSpPr>
          <a:xfrm rot="0">
            <a:off x="14317869" y="257505"/>
            <a:ext cx="3970131" cy="1115786"/>
            <a:chOff x="0" y="0"/>
            <a:chExt cx="5293508" cy="1487714"/>
          </a:xfrm>
        </p:grpSpPr>
        <p:sp>
          <p:nvSpPr>
            <p:cNvPr name="Freeform 8" id="8"/>
            <p:cNvSpPr/>
            <p:nvPr/>
          </p:nvSpPr>
          <p:spPr>
            <a:xfrm flipH="false" flipV="false" rot="0">
              <a:off x="0" y="0"/>
              <a:ext cx="5213087" cy="1298448"/>
            </a:xfrm>
            <a:custGeom>
              <a:avLst/>
              <a:gdLst/>
              <a:ahLst/>
              <a:cxnLst/>
              <a:rect r="r" b="b" t="t" l="l"/>
              <a:pathLst>
                <a:path h="1298448" w="5213087">
                  <a:moveTo>
                    <a:pt x="0" y="0"/>
                  </a:moveTo>
                  <a:lnTo>
                    <a:pt x="5213087" y="0"/>
                  </a:lnTo>
                  <a:lnTo>
                    <a:pt x="5213087" y="1298448"/>
                  </a:lnTo>
                  <a:lnTo>
                    <a:pt x="0" y="1298448"/>
                  </a:lnTo>
                  <a:lnTo>
                    <a:pt x="0" y="0"/>
                  </a:lnTo>
                  <a:close/>
                </a:path>
              </a:pathLst>
            </a:custGeom>
            <a:blipFill>
              <a:blip r:embed="rId5"/>
              <a:stretch>
                <a:fillRect l="-315124" t="0" r="0" b="0"/>
              </a:stretch>
            </a:blipFill>
          </p:spPr>
        </p:sp>
        <p:sp>
          <p:nvSpPr>
            <p:cNvPr name="Freeform 9" id="9"/>
            <p:cNvSpPr/>
            <p:nvPr/>
          </p:nvSpPr>
          <p:spPr>
            <a:xfrm flipH="false" flipV="false" rot="0">
              <a:off x="2234984" y="0"/>
              <a:ext cx="312058" cy="403933"/>
            </a:xfrm>
            <a:custGeom>
              <a:avLst/>
              <a:gdLst/>
              <a:ahLst/>
              <a:cxnLst/>
              <a:rect r="r" b="b" t="t" l="l"/>
              <a:pathLst>
                <a:path h="403933" w="312058">
                  <a:moveTo>
                    <a:pt x="0" y="0"/>
                  </a:moveTo>
                  <a:lnTo>
                    <a:pt x="312058" y="0"/>
                  </a:lnTo>
                  <a:lnTo>
                    <a:pt x="312058" y="403933"/>
                  </a:lnTo>
                  <a:lnTo>
                    <a:pt x="0" y="403933"/>
                  </a:lnTo>
                  <a:lnTo>
                    <a:pt x="0" y="0"/>
                  </a:lnTo>
                  <a:close/>
                </a:path>
              </a:pathLst>
            </a:custGeom>
            <a:blipFill>
              <a:blip r:embed="rId6"/>
              <a:stretch>
                <a:fillRect l="0" t="0" r="-6834875" b="-221451"/>
              </a:stretch>
            </a:blipFill>
          </p:spPr>
        </p:sp>
        <p:sp>
          <p:nvSpPr>
            <p:cNvPr name="Freeform 10" id="10"/>
            <p:cNvSpPr/>
            <p:nvPr/>
          </p:nvSpPr>
          <p:spPr>
            <a:xfrm flipH="false" flipV="false" rot="0">
              <a:off x="2783493" y="523458"/>
              <a:ext cx="312058" cy="403933"/>
            </a:xfrm>
            <a:custGeom>
              <a:avLst/>
              <a:gdLst/>
              <a:ahLst/>
              <a:cxnLst/>
              <a:rect r="r" b="b" t="t" l="l"/>
              <a:pathLst>
                <a:path h="403933" w="312058">
                  <a:moveTo>
                    <a:pt x="0" y="0"/>
                  </a:moveTo>
                  <a:lnTo>
                    <a:pt x="312058" y="0"/>
                  </a:lnTo>
                  <a:lnTo>
                    <a:pt x="312058" y="403932"/>
                  </a:lnTo>
                  <a:lnTo>
                    <a:pt x="0" y="403932"/>
                  </a:lnTo>
                  <a:lnTo>
                    <a:pt x="0" y="0"/>
                  </a:lnTo>
                  <a:close/>
                </a:path>
              </a:pathLst>
            </a:custGeom>
            <a:blipFill>
              <a:blip r:embed="rId6"/>
              <a:stretch>
                <a:fillRect l="0" t="0" r="-6834875" b="-221451"/>
              </a:stretch>
            </a:blipFill>
          </p:spPr>
        </p:sp>
        <p:sp>
          <p:nvSpPr>
            <p:cNvPr name="Freeform 11" id="11"/>
            <p:cNvSpPr/>
            <p:nvPr/>
          </p:nvSpPr>
          <p:spPr>
            <a:xfrm flipH="false" flipV="false" rot="0">
              <a:off x="4981451" y="1083782"/>
              <a:ext cx="312058" cy="403933"/>
            </a:xfrm>
            <a:custGeom>
              <a:avLst/>
              <a:gdLst/>
              <a:ahLst/>
              <a:cxnLst/>
              <a:rect r="r" b="b" t="t" l="l"/>
              <a:pathLst>
                <a:path h="403933" w="312058">
                  <a:moveTo>
                    <a:pt x="0" y="0"/>
                  </a:moveTo>
                  <a:lnTo>
                    <a:pt x="312057" y="0"/>
                  </a:lnTo>
                  <a:lnTo>
                    <a:pt x="312057" y="403932"/>
                  </a:lnTo>
                  <a:lnTo>
                    <a:pt x="0" y="403932"/>
                  </a:lnTo>
                  <a:lnTo>
                    <a:pt x="0" y="0"/>
                  </a:lnTo>
                  <a:close/>
                </a:path>
              </a:pathLst>
            </a:custGeom>
            <a:blipFill>
              <a:blip r:embed="rId6"/>
              <a:stretch>
                <a:fillRect l="0" t="0" r="-6834875" b="-221451"/>
              </a:stretch>
            </a:blipFill>
          </p:spPr>
        </p:sp>
      </p:grpSp>
      <p:grpSp>
        <p:nvGrpSpPr>
          <p:cNvPr name="Group 12" id="12"/>
          <p:cNvGrpSpPr/>
          <p:nvPr/>
        </p:nvGrpSpPr>
        <p:grpSpPr>
          <a:xfrm rot="0">
            <a:off x="152400" y="267392"/>
            <a:ext cx="3970131" cy="1115786"/>
            <a:chOff x="0" y="0"/>
            <a:chExt cx="5293508" cy="1487714"/>
          </a:xfrm>
        </p:grpSpPr>
        <p:sp>
          <p:nvSpPr>
            <p:cNvPr name="Freeform 13" id="13"/>
            <p:cNvSpPr/>
            <p:nvPr/>
          </p:nvSpPr>
          <p:spPr>
            <a:xfrm flipH="false" flipV="false" rot="0">
              <a:off x="0" y="0"/>
              <a:ext cx="5213087" cy="1298448"/>
            </a:xfrm>
            <a:custGeom>
              <a:avLst/>
              <a:gdLst/>
              <a:ahLst/>
              <a:cxnLst/>
              <a:rect r="r" b="b" t="t" l="l"/>
              <a:pathLst>
                <a:path h="1298448" w="5213087">
                  <a:moveTo>
                    <a:pt x="0" y="0"/>
                  </a:moveTo>
                  <a:lnTo>
                    <a:pt x="5213087" y="0"/>
                  </a:lnTo>
                  <a:lnTo>
                    <a:pt x="5213087" y="1298448"/>
                  </a:lnTo>
                  <a:lnTo>
                    <a:pt x="0" y="1298448"/>
                  </a:lnTo>
                  <a:lnTo>
                    <a:pt x="0" y="0"/>
                  </a:lnTo>
                  <a:close/>
                </a:path>
              </a:pathLst>
            </a:custGeom>
            <a:blipFill>
              <a:blip r:embed="rId5"/>
              <a:stretch>
                <a:fillRect l="-315124" t="0" r="0" b="0"/>
              </a:stretch>
            </a:blipFill>
          </p:spPr>
        </p:sp>
        <p:sp>
          <p:nvSpPr>
            <p:cNvPr name="Freeform 14" id="14"/>
            <p:cNvSpPr/>
            <p:nvPr/>
          </p:nvSpPr>
          <p:spPr>
            <a:xfrm flipH="false" flipV="false" rot="0">
              <a:off x="2234984" y="0"/>
              <a:ext cx="312058" cy="403933"/>
            </a:xfrm>
            <a:custGeom>
              <a:avLst/>
              <a:gdLst/>
              <a:ahLst/>
              <a:cxnLst/>
              <a:rect r="r" b="b" t="t" l="l"/>
              <a:pathLst>
                <a:path h="403933" w="312058">
                  <a:moveTo>
                    <a:pt x="0" y="0"/>
                  </a:moveTo>
                  <a:lnTo>
                    <a:pt x="312058" y="0"/>
                  </a:lnTo>
                  <a:lnTo>
                    <a:pt x="312058" y="403933"/>
                  </a:lnTo>
                  <a:lnTo>
                    <a:pt x="0" y="403933"/>
                  </a:lnTo>
                  <a:lnTo>
                    <a:pt x="0" y="0"/>
                  </a:lnTo>
                  <a:close/>
                </a:path>
              </a:pathLst>
            </a:custGeom>
            <a:blipFill>
              <a:blip r:embed="rId6"/>
              <a:stretch>
                <a:fillRect l="0" t="0" r="-6834875" b="-221451"/>
              </a:stretch>
            </a:blipFill>
          </p:spPr>
        </p:sp>
        <p:sp>
          <p:nvSpPr>
            <p:cNvPr name="Freeform 15" id="15"/>
            <p:cNvSpPr/>
            <p:nvPr/>
          </p:nvSpPr>
          <p:spPr>
            <a:xfrm flipH="false" flipV="false" rot="0">
              <a:off x="2783493" y="523458"/>
              <a:ext cx="312058" cy="403933"/>
            </a:xfrm>
            <a:custGeom>
              <a:avLst/>
              <a:gdLst/>
              <a:ahLst/>
              <a:cxnLst/>
              <a:rect r="r" b="b" t="t" l="l"/>
              <a:pathLst>
                <a:path h="403933" w="312058">
                  <a:moveTo>
                    <a:pt x="0" y="0"/>
                  </a:moveTo>
                  <a:lnTo>
                    <a:pt x="312058" y="0"/>
                  </a:lnTo>
                  <a:lnTo>
                    <a:pt x="312058" y="403932"/>
                  </a:lnTo>
                  <a:lnTo>
                    <a:pt x="0" y="403932"/>
                  </a:lnTo>
                  <a:lnTo>
                    <a:pt x="0" y="0"/>
                  </a:lnTo>
                  <a:close/>
                </a:path>
              </a:pathLst>
            </a:custGeom>
            <a:blipFill>
              <a:blip r:embed="rId6"/>
              <a:stretch>
                <a:fillRect l="0" t="0" r="-6834875" b="-221451"/>
              </a:stretch>
            </a:blipFill>
          </p:spPr>
        </p:sp>
        <p:sp>
          <p:nvSpPr>
            <p:cNvPr name="Freeform 16" id="16"/>
            <p:cNvSpPr/>
            <p:nvPr/>
          </p:nvSpPr>
          <p:spPr>
            <a:xfrm flipH="false" flipV="false" rot="0">
              <a:off x="4981451" y="1083782"/>
              <a:ext cx="312058" cy="403933"/>
            </a:xfrm>
            <a:custGeom>
              <a:avLst/>
              <a:gdLst/>
              <a:ahLst/>
              <a:cxnLst/>
              <a:rect r="r" b="b" t="t" l="l"/>
              <a:pathLst>
                <a:path h="403933" w="312058">
                  <a:moveTo>
                    <a:pt x="0" y="0"/>
                  </a:moveTo>
                  <a:lnTo>
                    <a:pt x="312057" y="0"/>
                  </a:lnTo>
                  <a:lnTo>
                    <a:pt x="312057" y="403932"/>
                  </a:lnTo>
                  <a:lnTo>
                    <a:pt x="0" y="403932"/>
                  </a:lnTo>
                  <a:lnTo>
                    <a:pt x="0" y="0"/>
                  </a:lnTo>
                  <a:close/>
                </a:path>
              </a:pathLst>
            </a:custGeom>
            <a:blipFill>
              <a:blip r:embed="rId6"/>
              <a:stretch>
                <a:fillRect l="0" t="0" r="-6834875" b="-221451"/>
              </a:stretch>
            </a:blipFill>
          </p:spPr>
        </p:sp>
      </p:grpSp>
    </p:spTree>
  </p:cSld>
  <p:clrMapOvr>
    <a:masterClrMapping/>
  </p:clrMapOvr>
</p:sld>
</file>

<file path=ppt/slides/slide5.xml><?xml version="1.0" encoding="utf-8"?>
<p:sld xmlns:p="http://schemas.openxmlformats.org/presentationml/2006/main" xmlns:a="http://schemas.openxmlformats.org/drawingml/2006/main" xmlns:r="http://schemas.openxmlformats.org/officeDocument/2006/relationships">
  <p:cSld>
    <p:bg>
      <p:bgPr>
        <a:solidFill>
          <a:srgbClr val="ECF0F3"/>
        </a:solidFill>
      </p:bgPr>
    </p:bg>
    <p:spTree>
      <p:nvGrpSpPr>
        <p:cNvPr id="1" name=""/>
        <p:cNvGrpSpPr/>
        <p:nvPr/>
      </p:nvGrpSpPr>
      <p:grpSpPr>
        <a:xfrm>
          <a:off x="0" y="0"/>
          <a:ext cx="0" cy="0"/>
          <a:chOff x="0" y="0"/>
          <a:chExt cx="0" cy="0"/>
        </a:xfrm>
      </p:grpSpPr>
      <p:sp>
        <p:nvSpPr>
          <p:cNvPr name="Freeform 2" id="2"/>
          <p:cNvSpPr/>
          <p:nvPr/>
        </p:nvSpPr>
        <p:spPr>
          <a:xfrm flipH="true" flipV="false" rot="0">
            <a:off x="17697472" y="9015327"/>
            <a:ext cx="292782" cy="485946"/>
          </a:xfrm>
          <a:custGeom>
            <a:avLst/>
            <a:gdLst/>
            <a:ahLst/>
            <a:cxnLst/>
            <a:rect r="r" b="b" t="t" l="l"/>
            <a:pathLst>
              <a:path h="485946" w="292782">
                <a:moveTo>
                  <a:pt x="292782" y="0"/>
                </a:moveTo>
                <a:lnTo>
                  <a:pt x="0" y="0"/>
                </a:lnTo>
                <a:lnTo>
                  <a:pt x="0" y="485946"/>
                </a:lnTo>
                <a:lnTo>
                  <a:pt x="292782" y="485946"/>
                </a:lnTo>
                <a:lnTo>
                  <a:pt x="292782"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AutoShape 3" id="3"/>
          <p:cNvSpPr/>
          <p:nvPr/>
        </p:nvSpPr>
        <p:spPr>
          <a:xfrm rot="0">
            <a:off x="0" y="-21346"/>
            <a:ext cx="18288000" cy="1502036"/>
          </a:xfrm>
          <a:prstGeom prst="rect">
            <a:avLst/>
          </a:prstGeom>
          <a:solidFill>
            <a:srgbClr val="222222"/>
          </a:solidFill>
        </p:spPr>
      </p:sp>
      <p:sp>
        <p:nvSpPr>
          <p:cNvPr name="TextBox 4" id="4"/>
          <p:cNvSpPr txBox="true"/>
          <p:nvPr/>
        </p:nvSpPr>
        <p:spPr>
          <a:xfrm rot="0">
            <a:off x="4122531" y="143205"/>
            <a:ext cx="10023388" cy="962660"/>
          </a:xfrm>
          <a:prstGeom prst="rect">
            <a:avLst/>
          </a:prstGeom>
        </p:spPr>
        <p:txBody>
          <a:bodyPr anchor="t" rtlCol="false" tIns="0" lIns="0" bIns="0" rIns="0">
            <a:spAutoFit/>
          </a:bodyPr>
          <a:lstStyle/>
          <a:p>
            <a:pPr algn="ctr">
              <a:lnSpc>
                <a:spcPts val="7840"/>
              </a:lnSpc>
            </a:pPr>
            <a:r>
              <a:rPr lang="en-US" sz="5600">
                <a:solidFill>
                  <a:srgbClr val="FFFFFF"/>
                </a:solidFill>
                <a:latin typeface="Asap Bold"/>
              </a:rPr>
              <a:t>Le contexte</a:t>
            </a:r>
          </a:p>
        </p:txBody>
      </p:sp>
      <p:sp>
        <p:nvSpPr>
          <p:cNvPr name="TextBox 5" id="5"/>
          <p:cNvSpPr txBox="true"/>
          <p:nvPr/>
        </p:nvSpPr>
        <p:spPr>
          <a:xfrm rot="0">
            <a:off x="2576349" y="2623987"/>
            <a:ext cx="13115753" cy="5614670"/>
          </a:xfrm>
          <a:prstGeom prst="rect">
            <a:avLst/>
          </a:prstGeom>
        </p:spPr>
        <p:txBody>
          <a:bodyPr anchor="t" rtlCol="false" tIns="0" lIns="0" bIns="0" rIns="0">
            <a:spAutoFit/>
          </a:bodyPr>
          <a:lstStyle/>
          <a:p>
            <a:pPr>
              <a:lnSpc>
                <a:spcPts val="4480"/>
              </a:lnSpc>
            </a:pPr>
            <a:r>
              <a:rPr lang="en-US" sz="3200">
                <a:solidFill>
                  <a:srgbClr val="000000"/>
                </a:solidFill>
                <a:latin typeface="Asap"/>
              </a:rPr>
              <a:t>Evoquer le contexte actuel lié au projet :​</a:t>
            </a:r>
          </a:p>
          <a:p>
            <a:pPr>
              <a:lnSpc>
                <a:spcPts val="4480"/>
              </a:lnSpc>
            </a:pPr>
            <a:r>
              <a:rPr lang="en-US" sz="3200">
                <a:solidFill>
                  <a:srgbClr val="000000"/>
                </a:solidFill>
                <a:latin typeface="Asap"/>
              </a:rPr>
              <a:t>Mettre en avant le « drame » sans l’existence de la solution à développer​</a:t>
            </a:r>
          </a:p>
          <a:p>
            <a:pPr>
              <a:lnSpc>
                <a:spcPts val="4480"/>
              </a:lnSpc>
            </a:pPr>
            <a:r>
              <a:rPr lang="en-US" sz="3200">
                <a:solidFill>
                  <a:srgbClr val="000000"/>
                </a:solidFill>
                <a:latin typeface="Asap"/>
              </a:rPr>
              <a:t>​</a:t>
            </a:r>
          </a:p>
          <a:p>
            <a:pPr>
              <a:lnSpc>
                <a:spcPts val="4480"/>
              </a:lnSpc>
            </a:pPr>
            <a:r>
              <a:rPr lang="en-US" sz="3200">
                <a:solidFill>
                  <a:srgbClr val="000000"/>
                </a:solidFill>
                <a:latin typeface="Asap Bold"/>
              </a:rPr>
              <a:t>​</a:t>
            </a:r>
          </a:p>
          <a:p>
            <a:pPr>
              <a:lnSpc>
                <a:spcPts val="4480"/>
              </a:lnSpc>
            </a:pPr>
            <a:r>
              <a:rPr lang="en-US" sz="3200">
                <a:solidFill>
                  <a:srgbClr val="000000"/>
                </a:solidFill>
                <a:latin typeface="Asap Bold"/>
              </a:rPr>
              <a:t>LE PROBLEME identifié :​</a:t>
            </a:r>
          </a:p>
          <a:p>
            <a:pPr>
              <a:lnSpc>
                <a:spcPts val="4480"/>
              </a:lnSpc>
            </a:pPr>
            <a:r>
              <a:rPr lang="en-US" sz="3200">
                <a:solidFill>
                  <a:srgbClr val="000000"/>
                </a:solidFill>
                <a:latin typeface="Asap"/>
              </a:rPr>
              <a:t>Qui cela concerne?​</a:t>
            </a:r>
          </a:p>
          <a:p>
            <a:pPr>
              <a:lnSpc>
                <a:spcPts val="4480"/>
              </a:lnSpc>
            </a:pPr>
            <a:r>
              <a:rPr lang="en-US" sz="3200">
                <a:solidFill>
                  <a:srgbClr val="000000"/>
                </a:solidFill>
                <a:latin typeface="Asap"/>
              </a:rPr>
              <a:t>Quel besoin client est concerné ?​</a:t>
            </a:r>
          </a:p>
          <a:p>
            <a:pPr>
              <a:lnSpc>
                <a:spcPts val="4480"/>
              </a:lnSpc>
            </a:pPr>
            <a:r>
              <a:rPr lang="en-US" sz="3200">
                <a:solidFill>
                  <a:srgbClr val="000000"/>
                </a:solidFill>
                <a:latin typeface="Asap"/>
              </a:rPr>
              <a:t>Comment et par quelle solution ce problème est aujourd’hui pallié ou sensé être résolu?​</a:t>
            </a:r>
          </a:p>
          <a:p>
            <a:pPr>
              <a:lnSpc>
                <a:spcPts val="4480"/>
              </a:lnSpc>
            </a:pPr>
            <a:r>
              <a:rPr lang="en-US" sz="3200">
                <a:solidFill>
                  <a:srgbClr val="000000"/>
                </a:solidFill>
                <a:latin typeface="Asap"/>
              </a:rPr>
              <a:t>Quels avantages et inconvénients ont les solutions existantes?​</a:t>
            </a:r>
          </a:p>
        </p:txBody>
      </p:sp>
      <p:sp>
        <p:nvSpPr>
          <p:cNvPr name="Freeform 6" id="6"/>
          <p:cNvSpPr/>
          <p:nvPr/>
        </p:nvSpPr>
        <p:spPr>
          <a:xfrm flipH="false" flipV="false" rot="0">
            <a:off x="154183" y="9501273"/>
            <a:ext cx="1013659" cy="709561"/>
          </a:xfrm>
          <a:custGeom>
            <a:avLst/>
            <a:gdLst/>
            <a:ahLst/>
            <a:cxnLst/>
            <a:rect r="r" b="b" t="t" l="l"/>
            <a:pathLst>
              <a:path h="709561" w="1013659">
                <a:moveTo>
                  <a:pt x="0" y="0"/>
                </a:moveTo>
                <a:lnTo>
                  <a:pt x="1013659" y="0"/>
                </a:lnTo>
                <a:lnTo>
                  <a:pt x="1013659" y="709561"/>
                </a:lnTo>
                <a:lnTo>
                  <a:pt x="0" y="709561"/>
                </a:lnTo>
                <a:lnTo>
                  <a:pt x="0" y="0"/>
                </a:lnTo>
                <a:close/>
              </a:path>
            </a:pathLst>
          </a:custGeom>
          <a:blipFill>
            <a:blip r:embed="rId4"/>
            <a:stretch>
              <a:fillRect l="0" t="0" r="0" b="0"/>
            </a:stretch>
          </a:blipFill>
        </p:spPr>
      </p:sp>
      <p:grpSp>
        <p:nvGrpSpPr>
          <p:cNvPr name="Group 7" id="7"/>
          <p:cNvGrpSpPr/>
          <p:nvPr/>
        </p:nvGrpSpPr>
        <p:grpSpPr>
          <a:xfrm rot="0">
            <a:off x="14317869" y="257505"/>
            <a:ext cx="3970131" cy="1115786"/>
            <a:chOff x="0" y="0"/>
            <a:chExt cx="5293508" cy="1487714"/>
          </a:xfrm>
        </p:grpSpPr>
        <p:sp>
          <p:nvSpPr>
            <p:cNvPr name="Freeform 8" id="8"/>
            <p:cNvSpPr/>
            <p:nvPr/>
          </p:nvSpPr>
          <p:spPr>
            <a:xfrm flipH="false" flipV="false" rot="0">
              <a:off x="0" y="0"/>
              <a:ext cx="5213087" cy="1298448"/>
            </a:xfrm>
            <a:custGeom>
              <a:avLst/>
              <a:gdLst/>
              <a:ahLst/>
              <a:cxnLst/>
              <a:rect r="r" b="b" t="t" l="l"/>
              <a:pathLst>
                <a:path h="1298448" w="5213087">
                  <a:moveTo>
                    <a:pt x="0" y="0"/>
                  </a:moveTo>
                  <a:lnTo>
                    <a:pt x="5213087" y="0"/>
                  </a:lnTo>
                  <a:lnTo>
                    <a:pt x="5213087" y="1298448"/>
                  </a:lnTo>
                  <a:lnTo>
                    <a:pt x="0" y="1298448"/>
                  </a:lnTo>
                  <a:lnTo>
                    <a:pt x="0" y="0"/>
                  </a:lnTo>
                  <a:close/>
                </a:path>
              </a:pathLst>
            </a:custGeom>
            <a:blipFill>
              <a:blip r:embed="rId5"/>
              <a:stretch>
                <a:fillRect l="-315124" t="0" r="0" b="0"/>
              </a:stretch>
            </a:blipFill>
          </p:spPr>
        </p:sp>
        <p:sp>
          <p:nvSpPr>
            <p:cNvPr name="Freeform 9" id="9"/>
            <p:cNvSpPr/>
            <p:nvPr/>
          </p:nvSpPr>
          <p:spPr>
            <a:xfrm flipH="false" flipV="false" rot="0">
              <a:off x="2234984" y="0"/>
              <a:ext cx="312058" cy="403933"/>
            </a:xfrm>
            <a:custGeom>
              <a:avLst/>
              <a:gdLst/>
              <a:ahLst/>
              <a:cxnLst/>
              <a:rect r="r" b="b" t="t" l="l"/>
              <a:pathLst>
                <a:path h="403933" w="312058">
                  <a:moveTo>
                    <a:pt x="0" y="0"/>
                  </a:moveTo>
                  <a:lnTo>
                    <a:pt x="312058" y="0"/>
                  </a:lnTo>
                  <a:lnTo>
                    <a:pt x="312058" y="403933"/>
                  </a:lnTo>
                  <a:lnTo>
                    <a:pt x="0" y="403933"/>
                  </a:lnTo>
                  <a:lnTo>
                    <a:pt x="0" y="0"/>
                  </a:lnTo>
                  <a:close/>
                </a:path>
              </a:pathLst>
            </a:custGeom>
            <a:blipFill>
              <a:blip r:embed="rId6"/>
              <a:stretch>
                <a:fillRect l="0" t="0" r="-6834875" b="-221451"/>
              </a:stretch>
            </a:blipFill>
          </p:spPr>
        </p:sp>
        <p:sp>
          <p:nvSpPr>
            <p:cNvPr name="Freeform 10" id="10"/>
            <p:cNvSpPr/>
            <p:nvPr/>
          </p:nvSpPr>
          <p:spPr>
            <a:xfrm flipH="false" flipV="false" rot="0">
              <a:off x="2783493" y="523458"/>
              <a:ext cx="312058" cy="403933"/>
            </a:xfrm>
            <a:custGeom>
              <a:avLst/>
              <a:gdLst/>
              <a:ahLst/>
              <a:cxnLst/>
              <a:rect r="r" b="b" t="t" l="l"/>
              <a:pathLst>
                <a:path h="403933" w="312058">
                  <a:moveTo>
                    <a:pt x="0" y="0"/>
                  </a:moveTo>
                  <a:lnTo>
                    <a:pt x="312058" y="0"/>
                  </a:lnTo>
                  <a:lnTo>
                    <a:pt x="312058" y="403932"/>
                  </a:lnTo>
                  <a:lnTo>
                    <a:pt x="0" y="403932"/>
                  </a:lnTo>
                  <a:lnTo>
                    <a:pt x="0" y="0"/>
                  </a:lnTo>
                  <a:close/>
                </a:path>
              </a:pathLst>
            </a:custGeom>
            <a:blipFill>
              <a:blip r:embed="rId6"/>
              <a:stretch>
                <a:fillRect l="0" t="0" r="-6834875" b="-221451"/>
              </a:stretch>
            </a:blipFill>
          </p:spPr>
        </p:sp>
        <p:sp>
          <p:nvSpPr>
            <p:cNvPr name="Freeform 11" id="11"/>
            <p:cNvSpPr/>
            <p:nvPr/>
          </p:nvSpPr>
          <p:spPr>
            <a:xfrm flipH="false" flipV="false" rot="0">
              <a:off x="4981451" y="1083782"/>
              <a:ext cx="312058" cy="403933"/>
            </a:xfrm>
            <a:custGeom>
              <a:avLst/>
              <a:gdLst/>
              <a:ahLst/>
              <a:cxnLst/>
              <a:rect r="r" b="b" t="t" l="l"/>
              <a:pathLst>
                <a:path h="403933" w="312058">
                  <a:moveTo>
                    <a:pt x="0" y="0"/>
                  </a:moveTo>
                  <a:lnTo>
                    <a:pt x="312057" y="0"/>
                  </a:lnTo>
                  <a:lnTo>
                    <a:pt x="312057" y="403932"/>
                  </a:lnTo>
                  <a:lnTo>
                    <a:pt x="0" y="403932"/>
                  </a:lnTo>
                  <a:lnTo>
                    <a:pt x="0" y="0"/>
                  </a:lnTo>
                  <a:close/>
                </a:path>
              </a:pathLst>
            </a:custGeom>
            <a:blipFill>
              <a:blip r:embed="rId6"/>
              <a:stretch>
                <a:fillRect l="0" t="0" r="-6834875" b="-221451"/>
              </a:stretch>
            </a:blipFill>
          </p:spPr>
        </p:sp>
      </p:grpSp>
      <p:grpSp>
        <p:nvGrpSpPr>
          <p:cNvPr name="Group 12" id="12"/>
          <p:cNvGrpSpPr/>
          <p:nvPr/>
        </p:nvGrpSpPr>
        <p:grpSpPr>
          <a:xfrm rot="0">
            <a:off x="152400" y="267392"/>
            <a:ext cx="3970131" cy="1115786"/>
            <a:chOff x="0" y="0"/>
            <a:chExt cx="5293508" cy="1487714"/>
          </a:xfrm>
        </p:grpSpPr>
        <p:sp>
          <p:nvSpPr>
            <p:cNvPr name="Freeform 13" id="13"/>
            <p:cNvSpPr/>
            <p:nvPr/>
          </p:nvSpPr>
          <p:spPr>
            <a:xfrm flipH="false" flipV="false" rot="0">
              <a:off x="0" y="0"/>
              <a:ext cx="5213087" cy="1298448"/>
            </a:xfrm>
            <a:custGeom>
              <a:avLst/>
              <a:gdLst/>
              <a:ahLst/>
              <a:cxnLst/>
              <a:rect r="r" b="b" t="t" l="l"/>
              <a:pathLst>
                <a:path h="1298448" w="5213087">
                  <a:moveTo>
                    <a:pt x="0" y="0"/>
                  </a:moveTo>
                  <a:lnTo>
                    <a:pt x="5213087" y="0"/>
                  </a:lnTo>
                  <a:lnTo>
                    <a:pt x="5213087" y="1298448"/>
                  </a:lnTo>
                  <a:lnTo>
                    <a:pt x="0" y="1298448"/>
                  </a:lnTo>
                  <a:lnTo>
                    <a:pt x="0" y="0"/>
                  </a:lnTo>
                  <a:close/>
                </a:path>
              </a:pathLst>
            </a:custGeom>
            <a:blipFill>
              <a:blip r:embed="rId5"/>
              <a:stretch>
                <a:fillRect l="-315124" t="0" r="0" b="0"/>
              </a:stretch>
            </a:blipFill>
          </p:spPr>
        </p:sp>
        <p:sp>
          <p:nvSpPr>
            <p:cNvPr name="Freeform 14" id="14"/>
            <p:cNvSpPr/>
            <p:nvPr/>
          </p:nvSpPr>
          <p:spPr>
            <a:xfrm flipH="false" flipV="false" rot="0">
              <a:off x="2234984" y="0"/>
              <a:ext cx="312058" cy="403933"/>
            </a:xfrm>
            <a:custGeom>
              <a:avLst/>
              <a:gdLst/>
              <a:ahLst/>
              <a:cxnLst/>
              <a:rect r="r" b="b" t="t" l="l"/>
              <a:pathLst>
                <a:path h="403933" w="312058">
                  <a:moveTo>
                    <a:pt x="0" y="0"/>
                  </a:moveTo>
                  <a:lnTo>
                    <a:pt x="312058" y="0"/>
                  </a:lnTo>
                  <a:lnTo>
                    <a:pt x="312058" y="403933"/>
                  </a:lnTo>
                  <a:lnTo>
                    <a:pt x="0" y="403933"/>
                  </a:lnTo>
                  <a:lnTo>
                    <a:pt x="0" y="0"/>
                  </a:lnTo>
                  <a:close/>
                </a:path>
              </a:pathLst>
            </a:custGeom>
            <a:blipFill>
              <a:blip r:embed="rId6"/>
              <a:stretch>
                <a:fillRect l="0" t="0" r="-6834875" b="-221451"/>
              </a:stretch>
            </a:blipFill>
          </p:spPr>
        </p:sp>
        <p:sp>
          <p:nvSpPr>
            <p:cNvPr name="Freeform 15" id="15"/>
            <p:cNvSpPr/>
            <p:nvPr/>
          </p:nvSpPr>
          <p:spPr>
            <a:xfrm flipH="false" flipV="false" rot="0">
              <a:off x="2783493" y="523458"/>
              <a:ext cx="312058" cy="403933"/>
            </a:xfrm>
            <a:custGeom>
              <a:avLst/>
              <a:gdLst/>
              <a:ahLst/>
              <a:cxnLst/>
              <a:rect r="r" b="b" t="t" l="l"/>
              <a:pathLst>
                <a:path h="403933" w="312058">
                  <a:moveTo>
                    <a:pt x="0" y="0"/>
                  </a:moveTo>
                  <a:lnTo>
                    <a:pt x="312058" y="0"/>
                  </a:lnTo>
                  <a:lnTo>
                    <a:pt x="312058" y="403932"/>
                  </a:lnTo>
                  <a:lnTo>
                    <a:pt x="0" y="403932"/>
                  </a:lnTo>
                  <a:lnTo>
                    <a:pt x="0" y="0"/>
                  </a:lnTo>
                  <a:close/>
                </a:path>
              </a:pathLst>
            </a:custGeom>
            <a:blipFill>
              <a:blip r:embed="rId6"/>
              <a:stretch>
                <a:fillRect l="0" t="0" r="-6834875" b="-221451"/>
              </a:stretch>
            </a:blipFill>
          </p:spPr>
        </p:sp>
        <p:sp>
          <p:nvSpPr>
            <p:cNvPr name="Freeform 16" id="16"/>
            <p:cNvSpPr/>
            <p:nvPr/>
          </p:nvSpPr>
          <p:spPr>
            <a:xfrm flipH="false" flipV="false" rot="0">
              <a:off x="4981451" y="1083782"/>
              <a:ext cx="312058" cy="403933"/>
            </a:xfrm>
            <a:custGeom>
              <a:avLst/>
              <a:gdLst/>
              <a:ahLst/>
              <a:cxnLst/>
              <a:rect r="r" b="b" t="t" l="l"/>
              <a:pathLst>
                <a:path h="403933" w="312058">
                  <a:moveTo>
                    <a:pt x="0" y="0"/>
                  </a:moveTo>
                  <a:lnTo>
                    <a:pt x="312057" y="0"/>
                  </a:lnTo>
                  <a:lnTo>
                    <a:pt x="312057" y="403932"/>
                  </a:lnTo>
                  <a:lnTo>
                    <a:pt x="0" y="403932"/>
                  </a:lnTo>
                  <a:lnTo>
                    <a:pt x="0" y="0"/>
                  </a:lnTo>
                  <a:close/>
                </a:path>
              </a:pathLst>
            </a:custGeom>
            <a:blipFill>
              <a:blip r:embed="rId6"/>
              <a:stretch>
                <a:fillRect l="0" t="0" r="-6834875" b="-221451"/>
              </a:stretch>
            </a:blipFill>
          </p:spPr>
        </p:sp>
      </p:grpSp>
    </p:spTree>
  </p:cSld>
  <p:clrMapOvr>
    <a:masterClrMapping/>
  </p:clrMapOvr>
</p:sld>
</file>

<file path=ppt/slides/slide6.xml><?xml version="1.0" encoding="utf-8"?>
<p:sld xmlns:p="http://schemas.openxmlformats.org/presentationml/2006/main" xmlns:a="http://schemas.openxmlformats.org/drawingml/2006/main" xmlns:r="http://schemas.openxmlformats.org/officeDocument/2006/relationships">
  <p:cSld>
    <p:bg>
      <p:bgPr>
        <a:solidFill>
          <a:srgbClr val="ECF0F3"/>
        </a:solidFill>
      </p:bgPr>
    </p:bg>
    <p:spTree>
      <p:nvGrpSpPr>
        <p:cNvPr id="1" name=""/>
        <p:cNvGrpSpPr/>
        <p:nvPr/>
      </p:nvGrpSpPr>
      <p:grpSpPr>
        <a:xfrm>
          <a:off x="0" y="0"/>
          <a:ext cx="0" cy="0"/>
          <a:chOff x="0" y="0"/>
          <a:chExt cx="0" cy="0"/>
        </a:xfrm>
      </p:grpSpPr>
      <p:sp>
        <p:nvSpPr>
          <p:cNvPr name="Freeform 2" id="2"/>
          <p:cNvSpPr/>
          <p:nvPr/>
        </p:nvSpPr>
        <p:spPr>
          <a:xfrm flipH="true" flipV="false" rot="0">
            <a:off x="17697472" y="9015327"/>
            <a:ext cx="292782" cy="485946"/>
          </a:xfrm>
          <a:custGeom>
            <a:avLst/>
            <a:gdLst/>
            <a:ahLst/>
            <a:cxnLst/>
            <a:rect r="r" b="b" t="t" l="l"/>
            <a:pathLst>
              <a:path h="485946" w="292782">
                <a:moveTo>
                  <a:pt x="292782" y="0"/>
                </a:moveTo>
                <a:lnTo>
                  <a:pt x="0" y="0"/>
                </a:lnTo>
                <a:lnTo>
                  <a:pt x="0" y="485946"/>
                </a:lnTo>
                <a:lnTo>
                  <a:pt x="292782" y="485946"/>
                </a:lnTo>
                <a:lnTo>
                  <a:pt x="292782"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AutoShape 3" id="3"/>
          <p:cNvSpPr/>
          <p:nvPr/>
        </p:nvSpPr>
        <p:spPr>
          <a:xfrm rot="0">
            <a:off x="0" y="0"/>
            <a:ext cx="18288000" cy="1502036"/>
          </a:xfrm>
          <a:prstGeom prst="rect">
            <a:avLst/>
          </a:prstGeom>
          <a:solidFill>
            <a:srgbClr val="222222"/>
          </a:solidFill>
        </p:spPr>
      </p:sp>
      <p:sp>
        <p:nvSpPr>
          <p:cNvPr name="TextBox 4" id="4"/>
          <p:cNvSpPr txBox="true"/>
          <p:nvPr/>
        </p:nvSpPr>
        <p:spPr>
          <a:xfrm rot="0">
            <a:off x="3995470" y="212538"/>
            <a:ext cx="10322398" cy="962660"/>
          </a:xfrm>
          <a:prstGeom prst="rect">
            <a:avLst/>
          </a:prstGeom>
        </p:spPr>
        <p:txBody>
          <a:bodyPr anchor="t" rtlCol="false" tIns="0" lIns="0" bIns="0" rIns="0">
            <a:spAutoFit/>
          </a:bodyPr>
          <a:lstStyle/>
          <a:p>
            <a:pPr algn="ctr">
              <a:lnSpc>
                <a:spcPts val="7840"/>
              </a:lnSpc>
            </a:pPr>
            <a:r>
              <a:rPr lang="en-US" sz="5600">
                <a:solidFill>
                  <a:srgbClr val="FFFFFF"/>
                </a:solidFill>
                <a:latin typeface="Asap Bold"/>
              </a:rPr>
              <a:t>La solution</a:t>
            </a:r>
          </a:p>
        </p:txBody>
      </p:sp>
      <p:sp>
        <p:nvSpPr>
          <p:cNvPr name="TextBox 5" id="5"/>
          <p:cNvSpPr txBox="true"/>
          <p:nvPr/>
        </p:nvSpPr>
        <p:spPr>
          <a:xfrm rot="0">
            <a:off x="2162477" y="2410171"/>
            <a:ext cx="14540361" cy="7445883"/>
          </a:xfrm>
          <a:prstGeom prst="rect">
            <a:avLst/>
          </a:prstGeom>
        </p:spPr>
        <p:txBody>
          <a:bodyPr anchor="t" rtlCol="false" tIns="0" lIns="0" bIns="0" rIns="0">
            <a:spAutoFit/>
          </a:bodyPr>
          <a:lstStyle/>
          <a:p>
            <a:pPr>
              <a:lnSpc>
                <a:spcPts val="3936"/>
              </a:lnSpc>
            </a:pPr>
            <a:r>
              <a:rPr lang="en-US" sz="3200">
                <a:solidFill>
                  <a:srgbClr val="000000"/>
                </a:solidFill>
                <a:latin typeface="Asap"/>
              </a:rPr>
              <a:t>Que fait la </a:t>
            </a:r>
            <a:r>
              <a:rPr lang="en-US" sz="3200">
                <a:solidFill>
                  <a:srgbClr val="000000"/>
                </a:solidFill>
                <a:latin typeface="Asap Bold"/>
              </a:rPr>
              <a:t>solution proposée</a:t>
            </a:r>
            <a:r>
              <a:rPr lang="en-US" sz="3200">
                <a:solidFill>
                  <a:srgbClr val="000000"/>
                </a:solidFill>
                <a:latin typeface="Asap"/>
              </a:rPr>
              <a:t> ? ​</a:t>
            </a:r>
          </a:p>
          <a:p>
            <a:pPr>
              <a:lnSpc>
                <a:spcPts val="3936"/>
              </a:lnSpc>
            </a:pPr>
            <a:r>
              <a:rPr lang="en-US" sz="3200">
                <a:solidFill>
                  <a:srgbClr val="000000"/>
                </a:solidFill>
                <a:latin typeface="Asap"/>
              </a:rPr>
              <a:t>​</a:t>
            </a:r>
          </a:p>
          <a:p>
            <a:pPr>
              <a:lnSpc>
                <a:spcPts val="3936"/>
              </a:lnSpc>
            </a:pPr>
            <a:r>
              <a:rPr lang="en-US" sz="3200">
                <a:solidFill>
                  <a:srgbClr val="000000"/>
                </a:solidFill>
                <a:latin typeface="Asap"/>
              </a:rPr>
              <a:t>Comment fonctionne techniquement la solution ?​</a:t>
            </a:r>
          </a:p>
          <a:p>
            <a:pPr>
              <a:lnSpc>
                <a:spcPts val="3936"/>
              </a:lnSpc>
            </a:pPr>
            <a:r>
              <a:rPr lang="en-US" sz="3200">
                <a:solidFill>
                  <a:srgbClr val="000000"/>
                </a:solidFill>
                <a:latin typeface="Asap"/>
              </a:rPr>
              <a:t>​</a:t>
            </a:r>
          </a:p>
          <a:p>
            <a:pPr>
              <a:lnSpc>
                <a:spcPts val="3936"/>
              </a:lnSpc>
            </a:pPr>
            <a:r>
              <a:rPr lang="en-US" sz="3200">
                <a:solidFill>
                  <a:srgbClr val="000000"/>
                </a:solidFill>
                <a:latin typeface="Asap"/>
              </a:rPr>
              <a:t>Comment utilise t-on cette solution ? (décrire le ou les cas d’usage)​</a:t>
            </a:r>
          </a:p>
          <a:p>
            <a:pPr>
              <a:lnSpc>
                <a:spcPts val="3936"/>
              </a:lnSpc>
            </a:pPr>
            <a:r>
              <a:rPr lang="en-US" sz="3200">
                <a:solidFill>
                  <a:srgbClr val="000000"/>
                </a:solidFill>
                <a:latin typeface="Asap"/>
              </a:rPr>
              <a:t>​</a:t>
            </a:r>
          </a:p>
          <a:p>
            <a:pPr>
              <a:lnSpc>
                <a:spcPts val="3936"/>
              </a:lnSpc>
            </a:pPr>
            <a:r>
              <a:rPr lang="en-US" sz="3200">
                <a:solidFill>
                  <a:srgbClr val="000000"/>
                </a:solidFill>
                <a:latin typeface="Asap"/>
              </a:rPr>
              <a:t>Préciser les fonctionnalités par rapport aux besoins du client et les bénéfices apportés.​</a:t>
            </a:r>
          </a:p>
          <a:p>
            <a:pPr>
              <a:lnSpc>
                <a:spcPts val="3936"/>
              </a:lnSpc>
            </a:pPr>
            <a:r>
              <a:rPr lang="en-US" sz="3200">
                <a:solidFill>
                  <a:srgbClr val="000000"/>
                </a:solidFill>
                <a:latin typeface="Asap"/>
              </a:rPr>
              <a:t>​</a:t>
            </a:r>
          </a:p>
          <a:p>
            <a:pPr>
              <a:lnSpc>
                <a:spcPts val="3936"/>
              </a:lnSpc>
            </a:pPr>
            <a:r>
              <a:rPr lang="en-US" sz="3200">
                <a:solidFill>
                  <a:srgbClr val="000000"/>
                </a:solidFill>
                <a:latin typeface="Asap"/>
              </a:rPr>
              <a:t>Comment cette solution permet à l'entreprise de répondre à un besoin ou à une problématique client?​</a:t>
            </a:r>
          </a:p>
          <a:p>
            <a:pPr>
              <a:lnSpc>
                <a:spcPts val="3936"/>
              </a:lnSpc>
            </a:pPr>
            <a:r>
              <a:rPr lang="en-US" sz="3200">
                <a:solidFill>
                  <a:srgbClr val="000000"/>
                </a:solidFill>
                <a:latin typeface="Asap"/>
              </a:rPr>
              <a:t>​</a:t>
            </a:r>
          </a:p>
          <a:p>
            <a:pPr>
              <a:lnSpc>
                <a:spcPts val="3936"/>
              </a:lnSpc>
            </a:pPr>
            <a:r>
              <a:rPr lang="en-US" sz="3200">
                <a:solidFill>
                  <a:srgbClr val="000000"/>
                </a:solidFill>
                <a:latin typeface="Asap"/>
              </a:rPr>
              <a:t>Comment cette solution permet à votre client de réduire les coûts ou générer un supplément de valeur?​</a:t>
            </a:r>
          </a:p>
          <a:p>
            <a:pPr>
              <a:lnSpc>
                <a:spcPts val="3936"/>
              </a:lnSpc>
            </a:pPr>
          </a:p>
        </p:txBody>
      </p:sp>
      <p:sp>
        <p:nvSpPr>
          <p:cNvPr name="Freeform 6" id="6"/>
          <p:cNvSpPr/>
          <p:nvPr/>
        </p:nvSpPr>
        <p:spPr>
          <a:xfrm flipH="false" flipV="false" rot="0">
            <a:off x="154183" y="9501273"/>
            <a:ext cx="1013659" cy="709561"/>
          </a:xfrm>
          <a:custGeom>
            <a:avLst/>
            <a:gdLst/>
            <a:ahLst/>
            <a:cxnLst/>
            <a:rect r="r" b="b" t="t" l="l"/>
            <a:pathLst>
              <a:path h="709561" w="1013659">
                <a:moveTo>
                  <a:pt x="0" y="0"/>
                </a:moveTo>
                <a:lnTo>
                  <a:pt x="1013659" y="0"/>
                </a:lnTo>
                <a:lnTo>
                  <a:pt x="1013659" y="709561"/>
                </a:lnTo>
                <a:lnTo>
                  <a:pt x="0" y="709561"/>
                </a:lnTo>
                <a:lnTo>
                  <a:pt x="0" y="0"/>
                </a:lnTo>
                <a:close/>
              </a:path>
            </a:pathLst>
          </a:custGeom>
          <a:blipFill>
            <a:blip r:embed="rId4"/>
            <a:stretch>
              <a:fillRect l="0" t="0" r="0" b="0"/>
            </a:stretch>
          </a:blipFill>
        </p:spPr>
      </p:sp>
      <p:grpSp>
        <p:nvGrpSpPr>
          <p:cNvPr name="Group 7" id="7"/>
          <p:cNvGrpSpPr/>
          <p:nvPr/>
        </p:nvGrpSpPr>
        <p:grpSpPr>
          <a:xfrm rot="0">
            <a:off x="14317869" y="257505"/>
            <a:ext cx="3970131" cy="1115786"/>
            <a:chOff x="0" y="0"/>
            <a:chExt cx="5293508" cy="1487714"/>
          </a:xfrm>
        </p:grpSpPr>
        <p:sp>
          <p:nvSpPr>
            <p:cNvPr name="Freeform 8" id="8"/>
            <p:cNvSpPr/>
            <p:nvPr/>
          </p:nvSpPr>
          <p:spPr>
            <a:xfrm flipH="false" flipV="false" rot="0">
              <a:off x="0" y="0"/>
              <a:ext cx="5213087" cy="1298448"/>
            </a:xfrm>
            <a:custGeom>
              <a:avLst/>
              <a:gdLst/>
              <a:ahLst/>
              <a:cxnLst/>
              <a:rect r="r" b="b" t="t" l="l"/>
              <a:pathLst>
                <a:path h="1298448" w="5213087">
                  <a:moveTo>
                    <a:pt x="0" y="0"/>
                  </a:moveTo>
                  <a:lnTo>
                    <a:pt x="5213087" y="0"/>
                  </a:lnTo>
                  <a:lnTo>
                    <a:pt x="5213087" y="1298448"/>
                  </a:lnTo>
                  <a:lnTo>
                    <a:pt x="0" y="1298448"/>
                  </a:lnTo>
                  <a:lnTo>
                    <a:pt x="0" y="0"/>
                  </a:lnTo>
                  <a:close/>
                </a:path>
              </a:pathLst>
            </a:custGeom>
            <a:blipFill>
              <a:blip r:embed="rId5"/>
              <a:stretch>
                <a:fillRect l="-315124" t="0" r="0" b="0"/>
              </a:stretch>
            </a:blipFill>
          </p:spPr>
        </p:sp>
        <p:sp>
          <p:nvSpPr>
            <p:cNvPr name="Freeform 9" id="9"/>
            <p:cNvSpPr/>
            <p:nvPr/>
          </p:nvSpPr>
          <p:spPr>
            <a:xfrm flipH="false" flipV="false" rot="0">
              <a:off x="2234984" y="0"/>
              <a:ext cx="312058" cy="403933"/>
            </a:xfrm>
            <a:custGeom>
              <a:avLst/>
              <a:gdLst/>
              <a:ahLst/>
              <a:cxnLst/>
              <a:rect r="r" b="b" t="t" l="l"/>
              <a:pathLst>
                <a:path h="403933" w="312058">
                  <a:moveTo>
                    <a:pt x="0" y="0"/>
                  </a:moveTo>
                  <a:lnTo>
                    <a:pt x="312058" y="0"/>
                  </a:lnTo>
                  <a:lnTo>
                    <a:pt x="312058" y="403933"/>
                  </a:lnTo>
                  <a:lnTo>
                    <a:pt x="0" y="403933"/>
                  </a:lnTo>
                  <a:lnTo>
                    <a:pt x="0" y="0"/>
                  </a:lnTo>
                  <a:close/>
                </a:path>
              </a:pathLst>
            </a:custGeom>
            <a:blipFill>
              <a:blip r:embed="rId6"/>
              <a:stretch>
                <a:fillRect l="0" t="0" r="-6834875" b="-221451"/>
              </a:stretch>
            </a:blipFill>
          </p:spPr>
        </p:sp>
        <p:sp>
          <p:nvSpPr>
            <p:cNvPr name="Freeform 10" id="10"/>
            <p:cNvSpPr/>
            <p:nvPr/>
          </p:nvSpPr>
          <p:spPr>
            <a:xfrm flipH="false" flipV="false" rot="0">
              <a:off x="2783493" y="523458"/>
              <a:ext cx="312058" cy="403933"/>
            </a:xfrm>
            <a:custGeom>
              <a:avLst/>
              <a:gdLst/>
              <a:ahLst/>
              <a:cxnLst/>
              <a:rect r="r" b="b" t="t" l="l"/>
              <a:pathLst>
                <a:path h="403933" w="312058">
                  <a:moveTo>
                    <a:pt x="0" y="0"/>
                  </a:moveTo>
                  <a:lnTo>
                    <a:pt x="312058" y="0"/>
                  </a:lnTo>
                  <a:lnTo>
                    <a:pt x="312058" y="403932"/>
                  </a:lnTo>
                  <a:lnTo>
                    <a:pt x="0" y="403932"/>
                  </a:lnTo>
                  <a:lnTo>
                    <a:pt x="0" y="0"/>
                  </a:lnTo>
                  <a:close/>
                </a:path>
              </a:pathLst>
            </a:custGeom>
            <a:blipFill>
              <a:blip r:embed="rId6"/>
              <a:stretch>
                <a:fillRect l="0" t="0" r="-6834875" b="-221451"/>
              </a:stretch>
            </a:blipFill>
          </p:spPr>
        </p:sp>
        <p:sp>
          <p:nvSpPr>
            <p:cNvPr name="Freeform 11" id="11"/>
            <p:cNvSpPr/>
            <p:nvPr/>
          </p:nvSpPr>
          <p:spPr>
            <a:xfrm flipH="false" flipV="false" rot="0">
              <a:off x="4981451" y="1083782"/>
              <a:ext cx="312058" cy="403933"/>
            </a:xfrm>
            <a:custGeom>
              <a:avLst/>
              <a:gdLst/>
              <a:ahLst/>
              <a:cxnLst/>
              <a:rect r="r" b="b" t="t" l="l"/>
              <a:pathLst>
                <a:path h="403933" w="312058">
                  <a:moveTo>
                    <a:pt x="0" y="0"/>
                  </a:moveTo>
                  <a:lnTo>
                    <a:pt x="312057" y="0"/>
                  </a:lnTo>
                  <a:lnTo>
                    <a:pt x="312057" y="403932"/>
                  </a:lnTo>
                  <a:lnTo>
                    <a:pt x="0" y="403932"/>
                  </a:lnTo>
                  <a:lnTo>
                    <a:pt x="0" y="0"/>
                  </a:lnTo>
                  <a:close/>
                </a:path>
              </a:pathLst>
            </a:custGeom>
            <a:blipFill>
              <a:blip r:embed="rId6"/>
              <a:stretch>
                <a:fillRect l="0" t="0" r="-6834875" b="-221451"/>
              </a:stretch>
            </a:blipFill>
          </p:spPr>
        </p:sp>
      </p:grpSp>
      <p:grpSp>
        <p:nvGrpSpPr>
          <p:cNvPr name="Group 12" id="12"/>
          <p:cNvGrpSpPr/>
          <p:nvPr/>
        </p:nvGrpSpPr>
        <p:grpSpPr>
          <a:xfrm rot="0">
            <a:off x="25339" y="257505"/>
            <a:ext cx="3970131" cy="1115786"/>
            <a:chOff x="0" y="0"/>
            <a:chExt cx="5293508" cy="1487714"/>
          </a:xfrm>
        </p:grpSpPr>
        <p:sp>
          <p:nvSpPr>
            <p:cNvPr name="Freeform 13" id="13"/>
            <p:cNvSpPr/>
            <p:nvPr/>
          </p:nvSpPr>
          <p:spPr>
            <a:xfrm flipH="false" flipV="false" rot="0">
              <a:off x="0" y="0"/>
              <a:ext cx="5213087" cy="1298448"/>
            </a:xfrm>
            <a:custGeom>
              <a:avLst/>
              <a:gdLst/>
              <a:ahLst/>
              <a:cxnLst/>
              <a:rect r="r" b="b" t="t" l="l"/>
              <a:pathLst>
                <a:path h="1298448" w="5213087">
                  <a:moveTo>
                    <a:pt x="0" y="0"/>
                  </a:moveTo>
                  <a:lnTo>
                    <a:pt x="5213087" y="0"/>
                  </a:lnTo>
                  <a:lnTo>
                    <a:pt x="5213087" y="1298448"/>
                  </a:lnTo>
                  <a:lnTo>
                    <a:pt x="0" y="1298448"/>
                  </a:lnTo>
                  <a:lnTo>
                    <a:pt x="0" y="0"/>
                  </a:lnTo>
                  <a:close/>
                </a:path>
              </a:pathLst>
            </a:custGeom>
            <a:blipFill>
              <a:blip r:embed="rId5"/>
              <a:stretch>
                <a:fillRect l="-315124" t="0" r="0" b="0"/>
              </a:stretch>
            </a:blipFill>
          </p:spPr>
        </p:sp>
        <p:sp>
          <p:nvSpPr>
            <p:cNvPr name="Freeform 14" id="14"/>
            <p:cNvSpPr/>
            <p:nvPr/>
          </p:nvSpPr>
          <p:spPr>
            <a:xfrm flipH="false" flipV="false" rot="0">
              <a:off x="2234984" y="0"/>
              <a:ext cx="312058" cy="403933"/>
            </a:xfrm>
            <a:custGeom>
              <a:avLst/>
              <a:gdLst/>
              <a:ahLst/>
              <a:cxnLst/>
              <a:rect r="r" b="b" t="t" l="l"/>
              <a:pathLst>
                <a:path h="403933" w="312058">
                  <a:moveTo>
                    <a:pt x="0" y="0"/>
                  </a:moveTo>
                  <a:lnTo>
                    <a:pt x="312058" y="0"/>
                  </a:lnTo>
                  <a:lnTo>
                    <a:pt x="312058" y="403933"/>
                  </a:lnTo>
                  <a:lnTo>
                    <a:pt x="0" y="403933"/>
                  </a:lnTo>
                  <a:lnTo>
                    <a:pt x="0" y="0"/>
                  </a:lnTo>
                  <a:close/>
                </a:path>
              </a:pathLst>
            </a:custGeom>
            <a:blipFill>
              <a:blip r:embed="rId6"/>
              <a:stretch>
                <a:fillRect l="0" t="0" r="-6834875" b="-221451"/>
              </a:stretch>
            </a:blipFill>
          </p:spPr>
        </p:sp>
        <p:sp>
          <p:nvSpPr>
            <p:cNvPr name="Freeform 15" id="15"/>
            <p:cNvSpPr/>
            <p:nvPr/>
          </p:nvSpPr>
          <p:spPr>
            <a:xfrm flipH="false" flipV="false" rot="0">
              <a:off x="2783493" y="523458"/>
              <a:ext cx="312058" cy="403933"/>
            </a:xfrm>
            <a:custGeom>
              <a:avLst/>
              <a:gdLst/>
              <a:ahLst/>
              <a:cxnLst/>
              <a:rect r="r" b="b" t="t" l="l"/>
              <a:pathLst>
                <a:path h="403933" w="312058">
                  <a:moveTo>
                    <a:pt x="0" y="0"/>
                  </a:moveTo>
                  <a:lnTo>
                    <a:pt x="312058" y="0"/>
                  </a:lnTo>
                  <a:lnTo>
                    <a:pt x="312058" y="403932"/>
                  </a:lnTo>
                  <a:lnTo>
                    <a:pt x="0" y="403932"/>
                  </a:lnTo>
                  <a:lnTo>
                    <a:pt x="0" y="0"/>
                  </a:lnTo>
                  <a:close/>
                </a:path>
              </a:pathLst>
            </a:custGeom>
            <a:blipFill>
              <a:blip r:embed="rId6"/>
              <a:stretch>
                <a:fillRect l="0" t="0" r="-6834875" b="-221451"/>
              </a:stretch>
            </a:blipFill>
          </p:spPr>
        </p:sp>
        <p:sp>
          <p:nvSpPr>
            <p:cNvPr name="Freeform 16" id="16"/>
            <p:cNvSpPr/>
            <p:nvPr/>
          </p:nvSpPr>
          <p:spPr>
            <a:xfrm flipH="false" flipV="false" rot="0">
              <a:off x="4981451" y="1083782"/>
              <a:ext cx="312058" cy="403933"/>
            </a:xfrm>
            <a:custGeom>
              <a:avLst/>
              <a:gdLst/>
              <a:ahLst/>
              <a:cxnLst/>
              <a:rect r="r" b="b" t="t" l="l"/>
              <a:pathLst>
                <a:path h="403933" w="312058">
                  <a:moveTo>
                    <a:pt x="0" y="0"/>
                  </a:moveTo>
                  <a:lnTo>
                    <a:pt x="312057" y="0"/>
                  </a:lnTo>
                  <a:lnTo>
                    <a:pt x="312057" y="403932"/>
                  </a:lnTo>
                  <a:lnTo>
                    <a:pt x="0" y="403932"/>
                  </a:lnTo>
                  <a:lnTo>
                    <a:pt x="0" y="0"/>
                  </a:lnTo>
                  <a:close/>
                </a:path>
              </a:pathLst>
            </a:custGeom>
            <a:blipFill>
              <a:blip r:embed="rId6"/>
              <a:stretch>
                <a:fillRect l="0" t="0" r="-6834875" b="-221451"/>
              </a:stretch>
            </a:blipFill>
          </p:spPr>
        </p:sp>
      </p:grpSp>
    </p:spTree>
  </p:cSld>
  <p:clrMapOvr>
    <a:masterClrMapping/>
  </p:clrMapOvr>
</p:sld>
</file>

<file path=ppt/slides/slide7.xml><?xml version="1.0" encoding="utf-8"?>
<p:sld xmlns:p="http://schemas.openxmlformats.org/presentationml/2006/main" xmlns:a="http://schemas.openxmlformats.org/drawingml/2006/main" xmlns:r="http://schemas.openxmlformats.org/officeDocument/2006/relationships">
  <p:cSld>
    <p:bg>
      <p:bgPr>
        <a:solidFill>
          <a:srgbClr val="ECF0F3"/>
        </a:solidFill>
      </p:bgPr>
    </p:bg>
    <p:spTree>
      <p:nvGrpSpPr>
        <p:cNvPr id="1" name=""/>
        <p:cNvGrpSpPr/>
        <p:nvPr/>
      </p:nvGrpSpPr>
      <p:grpSpPr>
        <a:xfrm>
          <a:off x="0" y="0"/>
          <a:ext cx="0" cy="0"/>
          <a:chOff x="0" y="0"/>
          <a:chExt cx="0" cy="0"/>
        </a:xfrm>
      </p:grpSpPr>
      <p:sp>
        <p:nvSpPr>
          <p:cNvPr name="Freeform 2" id="2"/>
          <p:cNvSpPr/>
          <p:nvPr/>
        </p:nvSpPr>
        <p:spPr>
          <a:xfrm flipH="true" flipV="false" rot="0">
            <a:off x="17697472" y="9015327"/>
            <a:ext cx="292782" cy="485946"/>
          </a:xfrm>
          <a:custGeom>
            <a:avLst/>
            <a:gdLst/>
            <a:ahLst/>
            <a:cxnLst/>
            <a:rect r="r" b="b" t="t" l="l"/>
            <a:pathLst>
              <a:path h="485946" w="292782">
                <a:moveTo>
                  <a:pt x="292782" y="0"/>
                </a:moveTo>
                <a:lnTo>
                  <a:pt x="0" y="0"/>
                </a:lnTo>
                <a:lnTo>
                  <a:pt x="0" y="485946"/>
                </a:lnTo>
                <a:lnTo>
                  <a:pt x="292782" y="485946"/>
                </a:lnTo>
                <a:lnTo>
                  <a:pt x="292782"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AutoShape 3" id="3"/>
          <p:cNvSpPr/>
          <p:nvPr/>
        </p:nvSpPr>
        <p:spPr>
          <a:xfrm rot="0">
            <a:off x="0" y="0"/>
            <a:ext cx="18288000" cy="1502036"/>
          </a:xfrm>
          <a:prstGeom prst="rect">
            <a:avLst/>
          </a:prstGeom>
          <a:solidFill>
            <a:srgbClr val="222222"/>
          </a:solidFill>
        </p:spPr>
      </p:sp>
      <p:sp>
        <p:nvSpPr>
          <p:cNvPr name="TextBox 4" id="4"/>
          <p:cNvSpPr txBox="true"/>
          <p:nvPr/>
        </p:nvSpPr>
        <p:spPr>
          <a:xfrm rot="0">
            <a:off x="3995470" y="212538"/>
            <a:ext cx="10322398" cy="962660"/>
          </a:xfrm>
          <a:prstGeom prst="rect">
            <a:avLst/>
          </a:prstGeom>
        </p:spPr>
        <p:txBody>
          <a:bodyPr anchor="t" rtlCol="false" tIns="0" lIns="0" bIns="0" rIns="0">
            <a:spAutoFit/>
          </a:bodyPr>
          <a:lstStyle/>
          <a:p>
            <a:pPr algn="ctr">
              <a:lnSpc>
                <a:spcPts val="7840"/>
              </a:lnSpc>
            </a:pPr>
            <a:r>
              <a:rPr lang="en-US" sz="5600">
                <a:solidFill>
                  <a:srgbClr val="FFFFFF"/>
                </a:solidFill>
                <a:latin typeface="Asap Bold"/>
              </a:rPr>
              <a:t>Votre proposition de valeur</a:t>
            </a:r>
          </a:p>
        </p:txBody>
      </p:sp>
      <p:grpSp>
        <p:nvGrpSpPr>
          <p:cNvPr name="Group 5" id="5"/>
          <p:cNvGrpSpPr/>
          <p:nvPr/>
        </p:nvGrpSpPr>
        <p:grpSpPr>
          <a:xfrm rot="0">
            <a:off x="2579051" y="6245129"/>
            <a:ext cx="12920123" cy="3399225"/>
            <a:chOff x="0" y="0"/>
            <a:chExt cx="2749299" cy="723328"/>
          </a:xfrm>
        </p:grpSpPr>
        <p:sp>
          <p:nvSpPr>
            <p:cNvPr name="Freeform 6" id="6"/>
            <p:cNvSpPr/>
            <p:nvPr/>
          </p:nvSpPr>
          <p:spPr>
            <a:xfrm flipH="false" flipV="false" rot="0">
              <a:off x="0" y="0"/>
              <a:ext cx="2749299" cy="723328"/>
            </a:xfrm>
            <a:custGeom>
              <a:avLst/>
              <a:gdLst/>
              <a:ahLst/>
              <a:cxnLst/>
              <a:rect r="r" b="b" t="t" l="l"/>
              <a:pathLst>
                <a:path h="723328" w="2749299">
                  <a:moveTo>
                    <a:pt x="16778" y="0"/>
                  </a:moveTo>
                  <a:lnTo>
                    <a:pt x="2732521" y="0"/>
                  </a:lnTo>
                  <a:cubicBezTo>
                    <a:pt x="2741787" y="0"/>
                    <a:pt x="2749299" y="7512"/>
                    <a:pt x="2749299" y="16778"/>
                  </a:cubicBezTo>
                  <a:lnTo>
                    <a:pt x="2749299" y="706550"/>
                  </a:lnTo>
                  <a:cubicBezTo>
                    <a:pt x="2749299" y="715816"/>
                    <a:pt x="2741787" y="723328"/>
                    <a:pt x="2732521" y="723328"/>
                  </a:cubicBezTo>
                  <a:lnTo>
                    <a:pt x="16778" y="723328"/>
                  </a:lnTo>
                  <a:cubicBezTo>
                    <a:pt x="7512" y="723328"/>
                    <a:pt x="0" y="715816"/>
                    <a:pt x="0" y="706550"/>
                  </a:cubicBezTo>
                  <a:lnTo>
                    <a:pt x="0" y="16778"/>
                  </a:lnTo>
                  <a:cubicBezTo>
                    <a:pt x="0" y="7512"/>
                    <a:pt x="7512" y="0"/>
                    <a:pt x="16778" y="0"/>
                  </a:cubicBezTo>
                  <a:close/>
                </a:path>
              </a:pathLst>
            </a:custGeom>
            <a:solidFill>
              <a:srgbClr val="FFFFFF"/>
            </a:solidFill>
          </p:spPr>
        </p:sp>
        <p:sp>
          <p:nvSpPr>
            <p:cNvPr name="TextBox 7" id="7"/>
            <p:cNvSpPr txBox="true"/>
            <p:nvPr/>
          </p:nvSpPr>
          <p:spPr>
            <a:xfrm>
              <a:off x="0" y="-57150"/>
              <a:ext cx="2749299" cy="780478"/>
            </a:xfrm>
            <a:prstGeom prst="rect">
              <a:avLst/>
            </a:prstGeom>
          </p:spPr>
          <p:txBody>
            <a:bodyPr anchor="ctr" rtlCol="false" tIns="50800" lIns="50800" bIns="50800" rIns="50800"/>
            <a:lstStyle/>
            <a:p>
              <a:pPr algn="ctr">
                <a:lnSpc>
                  <a:spcPts val="3500"/>
                </a:lnSpc>
              </a:pPr>
            </a:p>
          </p:txBody>
        </p:sp>
      </p:grpSp>
      <p:sp>
        <p:nvSpPr>
          <p:cNvPr name="TextBox 8" id="8"/>
          <p:cNvSpPr txBox="true"/>
          <p:nvPr/>
        </p:nvSpPr>
        <p:spPr>
          <a:xfrm rot="0">
            <a:off x="1167842" y="2372433"/>
            <a:ext cx="15742541" cy="3483483"/>
          </a:xfrm>
          <a:prstGeom prst="rect">
            <a:avLst/>
          </a:prstGeom>
        </p:spPr>
        <p:txBody>
          <a:bodyPr anchor="t" rtlCol="false" tIns="0" lIns="0" bIns="0" rIns="0">
            <a:spAutoFit/>
          </a:bodyPr>
          <a:lstStyle/>
          <a:p>
            <a:pPr>
              <a:lnSpc>
                <a:spcPts val="3936"/>
              </a:lnSpc>
            </a:pPr>
            <a:r>
              <a:rPr lang="en-US" sz="3200">
                <a:solidFill>
                  <a:srgbClr val="000000"/>
                </a:solidFill>
                <a:latin typeface="Asap"/>
              </a:rPr>
              <a:t>Mettre en évidence les </a:t>
            </a:r>
            <a:r>
              <a:rPr lang="en-US" sz="3200">
                <a:solidFill>
                  <a:srgbClr val="000000"/>
                </a:solidFill>
                <a:latin typeface="Asap Bold"/>
              </a:rPr>
              <a:t>points forts</a:t>
            </a:r>
            <a:r>
              <a:rPr lang="en-US" sz="3200">
                <a:solidFill>
                  <a:srgbClr val="000000"/>
                </a:solidFill>
                <a:latin typeface="Asap"/>
              </a:rPr>
              <a:t> et </a:t>
            </a:r>
            <a:r>
              <a:rPr lang="en-US" sz="3200">
                <a:solidFill>
                  <a:srgbClr val="000000"/>
                </a:solidFill>
                <a:latin typeface="Asap Bold"/>
              </a:rPr>
              <a:t>innovants</a:t>
            </a:r>
            <a:r>
              <a:rPr lang="en-US" sz="3200">
                <a:solidFill>
                  <a:srgbClr val="000000"/>
                </a:solidFill>
                <a:latin typeface="Asap"/>
              </a:rPr>
              <a:t>.​</a:t>
            </a:r>
          </a:p>
          <a:p>
            <a:pPr>
              <a:lnSpc>
                <a:spcPts val="3936"/>
              </a:lnSpc>
            </a:pPr>
            <a:r>
              <a:rPr lang="en-US" sz="3200">
                <a:solidFill>
                  <a:srgbClr val="000000"/>
                </a:solidFill>
                <a:latin typeface="Asap"/>
              </a:rPr>
              <a:t>​</a:t>
            </a:r>
          </a:p>
          <a:p>
            <a:pPr>
              <a:lnSpc>
                <a:spcPts val="3936"/>
              </a:lnSpc>
            </a:pPr>
            <a:r>
              <a:rPr lang="en-US" sz="3200">
                <a:solidFill>
                  <a:srgbClr val="000000"/>
                </a:solidFill>
                <a:latin typeface="Asap"/>
              </a:rPr>
              <a:t>Quelle est la </a:t>
            </a:r>
            <a:r>
              <a:rPr lang="en-US" sz="3200">
                <a:solidFill>
                  <a:srgbClr val="000000"/>
                </a:solidFill>
                <a:latin typeface="Asap Bold"/>
              </a:rPr>
              <a:t>proposition de valeur</a:t>
            </a:r>
            <a:r>
              <a:rPr lang="en-US" sz="3200">
                <a:solidFill>
                  <a:srgbClr val="000000"/>
                </a:solidFill>
                <a:latin typeface="Asap"/>
              </a:rPr>
              <a:t> de votre solution ?​</a:t>
            </a:r>
          </a:p>
          <a:p>
            <a:pPr>
              <a:lnSpc>
                <a:spcPts val="3936"/>
              </a:lnSpc>
            </a:pPr>
            <a:r>
              <a:rPr lang="en-US" sz="3200">
                <a:solidFill>
                  <a:srgbClr val="000000"/>
                </a:solidFill>
                <a:latin typeface="Asap"/>
              </a:rPr>
              <a:t>​</a:t>
            </a:r>
          </a:p>
          <a:p>
            <a:pPr>
              <a:lnSpc>
                <a:spcPts val="3936"/>
              </a:lnSpc>
            </a:pPr>
            <a:r>
              <a:rPr lang="en-US" sz="3200">
                <a:solidFill>
                  <a:srgbClr val="000000"/>
                </a:solidFill>
                <a:latin typeface="Asap"/>
              </a:rPr>
              <a:t>Comment et pourquoi votre solution est difficilement </a:t>
            </a:r>
            <a:r>
              <a:rPr lang="en-US" sz="3200">
                <a:solidFill>
                  <a:srgbClr val="000000"/>
                </a:solidFill>
                <a:latin typeface="Asap Bold"/>
              </a:rPr>
              <a:t>imitable</a:t>
            </a:r>
            <a:r>
              <a:rPr lang="en-US" sz="3200">
                <a:solidFill>
                  <a:srgbClr val="000000"/>
                </a:solidFill>
                <a:latin typeface="Asap"/>
              </a:rPr>
              <a:t> par les </a:t>
            </a:r>
            <a:r>
              <a:rPr lang="en-US" sz="3200">
                <a:solidFill>
                  <a:srgbClr val="000000"/>
                </a:solidFill>
                <a:latin typeface="Asap Bold"/>
              </a:rPr>
              <a:t>concurrents ​</a:t>
            </a:r>
            <a:r>
              <a:rPr lang="en-US" sz="3200">
                <a:solidFill>
                  <a:srgbClr val="000000"/>
                </a:solidFill>
                <a:latin typeface="Asap"/>
              </a:rPr>
              <a:t>actuels ou potentiels ?​</a:t>
            </a:r>
          </a:p>
          <a:p>
            <a:pPr>
              <a:lnSpc>
                <a:spcPts val="3936"/>
              </a:lnSpc>
            </a:pPr>
          </a:p>
        </p:txBody>
      </p:sp>
      <p:sp>
        <p:nvSpPr>
          <p:cNvPr name="TextBox 9" id="9"/>
          <p:cNvSpPr txBox="true"/>
          <p:nvPr/>
        </p:nvSpPr>
        <p:spPr>
          <a:xfrm rot="0">
            <a:off x="2762773" y="6453205"/>
            <a:ext cx="12736401" cy="2955714"/>
          </a:xfrm>
          <a:prstGeom prst="rect">
            <a:avLst/>
          </a:prstGeom>
        </p:spPr>
        <p:txBody>
          <a:bodyPr anchor="t" rtlCol="false" tIns="0" lIns="0" bIns="0" rIns="0">
            <a:spAutoFit/>
          </a:bodyPr>
          <a:lstStyle/>
          <a:p>
            <a:pPr algn="l">
              <a:lnSpc>
                <a:spcPts val="3985"/>
              </a:lnSpc>
              <a:spcBef>
                <a:spcPct val="0"/>
              </a:spcBef>
            </a:pPr>
            <a:r>
              <a:rPr lang="en-US" sz="2846">
                <a:solidFill>
                  <a:srgbClr val="000000"/>
                </a:solidFill>
                <a:latin typeface="Clear Sans Medium"/>
              </a:rPr>
              <a:t>Notre (produit/service)………………………………………………..aide (nommer la segmentation client visée) ………………………………………. qui veulent (définir le besoin résolu par la solution) …………………………….... en diminuant (citer une contrainte client résolu) ………………………………… et en augmentant (citer un bénéfice apporté au client) ……………………… </a:t>
            </a:r>
            <a:r>
              <a:rPr lang="en-US" sz="2846">
                <a:solidFill>
                  <a:srgbClr val="000000"/>
                </a:solidFill>
                <a:latin typeface="Clear Sans Medium"/>
              </a:rPr>
              <a:t>[contrairement à (citer les concurrents) …………………………………………]​</a:t>
            </a:r>
          </a:p>
        </p:txBody>
      </p:sp>
      <p:sp>
        <p:nvSpPr>
          <p:cNvPr name="Freeform 10" id="10"/>
          <p:cNvSpPr/>
          <p:nvPr/>
        </p:nvSpPr>
        <p:spPr>
          <a:xfrm flipH="false" flipV="false" rot="0">
            <a:off x="154183" y="9501273"/>
            <a:ext cx="1013659" cy="709561"/>
          </a:xfrm>
          <a:custGeom>
            <a:avLst/>
            <a:gdLst/>
            <a:ahLst/>
            <a:cxnLst/>
            <a:rect r="r" b="b" t="t" l="l"/>
            <a:pathLst>
              <a:path h="709561" w="1013659">
                <a:moveTo>
                  <a:pt x="0" y="0"/>
                </a:moveTo>
                <a:lnTo>
                  <a:pt x="1013659" y="0"/>
                </a:lnTo>
                <a:lnTo>
                  <a:pt x="1013659" y="709561"/>
                </a:lnTo>
                <a:lnTo>
                  <a:pt x="0" y="709561"/>
                </a:lnTo>
                <a:lnTo>
                  <a:pt x="0" y="0"/>
                </a:lnTo>
                <a:close/>
              </a:path>
            </a:pathLst>
          </a:custGeom>
          <a:blipFill>
            <a:blip r:embed="rId4"/>
            <a:stretch>
              <a:fillRect l="0" t="0" r="0" b="0"/>
            </a:stretch>
          </a:blipFill>
        </p:spPr>
      </p:sp>
      <p:grpSp>
        <p:nvGrpSpPr>
          <p:cNvPr name="Group 11" id="11"/>
          <p:cNvGrpSpPr/>
          <p:nvPr/>
        </p:nvGrpSpPr>
        <p:grpSpPr>
          <a:xfrm rot="0">
            <a:off x="14317869" y="257505"/>
            <a:ext cx="3970131" cy="1115786"/>
            <a:chOff x="0" y="0"/>
            <a:chExt cx="5293508" cy="1487714"/>
          </a:xfrm>
        </p:grpSpPr>
        <p:sp>
          <p:nvSpPr>
            <p:cNvPr name="Freeform 12" id="12"/>
            <p:cNvSpPr/>
            <p:nvPr/>
          </p:nvSpPr>
          <p:spPr>
            <a:xfrm flipH="false" flipV="false" rot="0">
              <a:off x="0" y="0"/>
              <a:ext cx="5213087" cy="1298448"/>
            </a:xfrm>
            <a:custGeom>
              <a:avLst/>
              <a:gdLst/>
              <a:ahLst/>
              <a:cxnLst/>
              <a:rect r="r" b="b" t="t" l="l"/>
              <a:pathLst>
                <a:path h="1298448" w="5213087">
                  <a:moveTo>
                    <a:pt x="0" y="0"/>
                  </a:moveTo>
                  <a:lnTo>
                    <a:pt x="5213087" y="0"/>
                  </a:lnTo>
                  <a:lnTo>
                    <a:pt x="5213087" y="1298448"/>
                  </a:lnTo>
                  <a:lnTo>
                    <a:pt x="0" y="1298448"/>
                  </a:lnTo>
                  <a:lnTo>
                    <a:pt x="0" y="0"/>
                  </a:lnTo>
                  <a:close/>
                </a:path>
              </a:pathLst>
            </a:custGeom>
            <a:blipFill>
              <a:blip r:embed="rId5"/>
              <a:stretch>
                <a:fillRect l="-315124" t="0" r="0" b="0"/>
              </a:stretch>
            </a:blipFill>
          </p:spPr>
        </p:sp>
        <p:sp>
          <p:nvSpPr>
            <p:cNvPr name="Freeform 13" id="13"/>
            <p:cNvSpPr/>
            <p:nvPr/>
          </p:nvSpPr>
          <p:spPr>
            <a:xfrm flipH="false" flipV="false" rot="0">
              <a:off x="2234984" y="0"/>
              <a:ext cx="312058" cy="403933"/>
            </a:xfrm>
            <a:custGeom>
              <a:avLst/>
              <a:gdLst/>
              <a:ahLst/>
              <a:cxnLst/>
              <a:rect r="r" b="b" t="t" l="l"/>
              <a:pathLst>
                <a:path h="403933" w="312058">
                  <a:moveTo>
                    <a:pt x="0" y="0"/>
                  </a:moveTo>
                  <a:lnTo>
                    <a:pt x="312058" y="0"/>
                  </a:lnTo>
                  <a:lnTo>
                    <a:pt x="312058" y="403933"/>
                  </a:lnTo>
                  <a:lnTo>
                    <a:pt x="0" y="403933"/>
                  </a:lnTo>
                  <a:lnTo>
                    <a:pt x="0" y="0"/>
                  </a:lnTo>
                  <a:close/>
                </a:path>
              </a:pathLst>
            </a:custGeom>
            <a:blipFill>
              <a:blip r:embed="rId6"/>
              <a:stretch>
                <a:fillRect l="0" t="0" r="-6834875" b="-221451"/>
              </a:stretch>
            </a:blipFill>
          </p:spPr>
        </p:sp>
        <p:sp>
          <p:nvSpPr>
            <p:cNvPr name="Freeform 14" id="14"/>
            <p:cNvSpPr/>
            <p:nvPr/>
          </p:nvSpPr>
          <p:spPr>
            <a:xfrm flipH="false" flipV="false" rot="0">
              <a:off x="2783493" y="523458"/>
              <a:ext cx="312058" cy="403933"/>
            </a:xfrm>
            <a:custGeom>
              <a:avLst/>
              <a:gdLst/>
              <a:ahLst/>
              <a:cxnLst/>
              <a:rect r="r" b="b" t="t" l="l"/>
              <a:pathLst>
                <a:path h="403933" w="312058">
                  <a:moveTo>
                    <a:pt x="0" y="0"/>
                  </a:moveTo>
                  <a:lnTo>
                    <a:pt x="312058" y="0"/>
                  </a:lnTo>
                  <a:lnTo>
                    <a:pt x="312058" y="403932"/>
                  </a:lnTo>
                  <a:lnTo>
                    <a:pt x="0" y="403932"/>
                  </a:lnTo>
                  <a:lnTo>
                    <a:pt x="0" y="0"/>
                  </a:lnTo>
                  <a:close/>
                </a:path>
              </a:pathLst>
            </a:custGeom>
            <a:blipFill>
              <a:blip r:embed="rId6"/>
              <a:stretch>
                <a:fillRect l="0" t="0" r="-6834875" b="-221451"/>
              </a:stretch>
            </a:blipFill>
          </p:spPr>
        </p:sp>
        <p:sp>
          <p:nvSpPr>
            <p:cNvPr name="Freeform 15" id="15"/>
            <p:cNvSpPr/>
            <p:nvPr/>
          </p:nvSpPr>
          <p:spPr>
            <a:xfrm flipH="false" flipV="false" rot="0">
              <a:off x="4981451" y="1083782"/>
              <a:ext cx="312058" cy="403933"/>
            </a:xfrm>
            <a:custGeom>
              <a:avLst/>
              <a:gdLst/>
              <a:ahLst/>
              <a:cxnLst/>
              <a:rect r="r" b="b" t="t" l="l"/>
              <a:pathLst>
                <a:path h="403933" w="312058">
                  <a:moveTo>
                    <a:pt x="0" y="0"/>
                  </a:moveTo>
                  <a:lnTo>
                    <a:pt x="312057" y="0"/>
                  </a:lnTo>
                  <a:lnTo>
                    <a:pt x="312057" y="403932"/>
                  </a:lnTo>
                  <a:lnTo>
                    <a:pt x="0" y="403932"/>
                  </a:lnTo>
                  <a:lnTo>
                    <a:pt x="0" y="0"/>
                  </a:lnTo>
                  <a:close/>
                </a:path>
              </a:pathLst>
            </a:custGeom>
            <a:blipFill>
              <a:blip r:embed="rId6"/>
              <a:stretch>
                <a:fillRect l="0" t="0" r="-6834875" b="-221451"/>
              </a:stretch>
            </a:blipFill>
          </p:spPr>
        </p:sp>
      </p:grpSp>
      <p:grpSp>
        <p:nvGrpSpPr>
          <p:cNvPr name="Group 16" id="16"/>
          <p:cNvGrpSpPr/>
          <p:nvPr/>
        </p:nvGrpSpPr>
        <p:grpSpPr>
          <a:xfrm rot="0">
            <a:off x="25339" y="286442"/>
            <a:ext cx="3970131" cy="1115786"/>
            <a:chOff x="0" y="0"/>
            <a:chExt cx="5293508" cy="1487714"/>
          </a:xfrm>
        </p:grpSpPr>
        <p:sp>
          <p:nvSpPr>
            <p:cNvPr name="Freeform 17" id="17"/>
            <p:cNvSpPr/>
            <p:nvPr/>
          </p:nvSpPr>
          <p:spPr>
            <a:xfrm flipH="false" flipV="false" rot="0">
              <a:off x="0" y="0"/>
              <a:ext cx="5213087" cy="1298448"/>
            </a:xfrm>
            <a:custGeom>
              <a:avLst/>
              <a:gdLst/>
              <a:ahLst/>
              <a:cxnLst/>
              <a:rect r="r" b="b" t="t" l="l"/>
              <a:pathLst>
                <a:path h="1298448" w="5213087">
                  <a:moveTo>
                    <a:pt x="0" y="0"/>
                  </a:moveTo>
                  <a:lnTo>
                    <a:pt x="5213087" y="0"/>
                  </a:lnTo>
                  <a:lnTo>
                    <a:pt x="5213087" y="1298448"/>
                  </a:lnTo>
                  <a:lnTo>
                    <a:pt x="0" y="1298448"/>
                  </a:lnTo>
                  <a:lnTo>
                    <a:pt x="0" y="0"/>
                  </a:lnTo>
                  <a:close/>
                </a:path>
              </a:pathLst>
            </a:custGeom>
            <a:blipFill>
              <a:blip r:embed="rId5"/>
              <a:stretch>
                <a:fillRect l="-315124" t="0" r="0" b="0"/>
              </a:stretch>
            </a:blipFill>
          </p:spPr>
        </p:sp>
        <p:sp>
          <p:nvSpPr>
            <p:cNvPr name="Freeform 18" id="18"/>
            <p:cNvSpPr/>
            <p:nvPr/>
          </p:nvSpPr>
          <p:spPr>
            <a:xfrm flipH="false" flipV="false" rot="0">
              <a:off x="2234984" y="0"/>
              <a:ext cx="312058" cy="403933"/>
            </a:xfrm>
            <a:custGeom>
              <a:avLst/>
              <a:gdLst/>
              <a:ahLst/>
              <a:cxnLst/>
              <a:rect r="r" b="b" t="t" l="l"/>
              <a:pathLst>
                <a:path h="403933" w="312058">
                  <a:moveTo>
                    <a:pt x="0" y="0"/>
                  </a:moveTo>
                  <a:lnTo>
                    <a:pt x="312058" y="0"/>
                  </a:lnTo>
                  <a:lnTo>
                    <a:pt x="312058" y="403933"/>
                  </a:lnTo>
                  <a:lnTo>
                    <a:pt x="0" y="403933"/>
                  </a:lnTo>
                  <a:lnTo>
                    <a:pt x="0" y="0"/>
                  </a:lnTo>
                  <a:close/>
                </a:path>
              </a:pathLst>
            </a:custGeom>
            <a:blipFill>
              <a:blip r:embed="rId6"/>
              <a:stretch>
                <a:fillRect l="0" t="0" r="-6834875" b="-221451"/>
              </a:stretch>
            </a:blipFill>
          </p:spPr>
        </p:sp>
        <p:sp>
          <p:nvSpPr>
            <p:cNvPr name="Freeform 19" id="19"/>
            <p:cNvSpPr/>
            <p:nvPr/>
          </p:nvSpPr>
          <p:spPr>
            <a:xfrm flipH="false" flipV="false" rot="0">
              <a:off x="2783493" y="523458"/>
              <a:ext cx="312058" cy="403933"/>
            </a:xfrm>
            <a:custGeom>
              <a:avLst/>
              <a:gdLst/>
              <a:ahLst/>
              <a:cxnLst/>
              <a:rect r="r" b="b" t="t" l="l"/>
              <a:pathLst>
                <a:path h="403933" w="312058">
                  <a:moveTo>
                    <a:pt x="0" y="0"/>
                  </a:moveTo>
                  <a:lnTo>
                    <a:pt x="312058" y="0"/>
                  </a:lnTo>
                  <a:lnTo>
                    <a:pt x="312058" y="403932"/>
                  </a:lnTo>
                  <a:lnTo>
                    <a:pt x="0" y="403932"/>
                  </a:lnTo>
                  <a:lnTo>
                    <a:pt x="0" y="0"/>
                  </a:lnTo>
                  <a:close/>
                </a:path>
              </a:pathLst>
            </a:custGeom>
            <a:blipFill>
              <a:blip r:embed="rId6"/>
              <a:stretch>
                <a:fillRect l="0" t="0" r="-6834875" b="-221451"/>
              </a:stretch>
            </a:blipFill>
          </p:spPr>
        </p:sp>
        <p:sp>
          <p:nvSpPr>
            <p:cNvPr name="Freeform 20" id="20"/>
            <p:cNvSpPr/>
            <p:nvPr/>
          </p:nvSpPr>
          <p:spPr>
            <a:xfrm flipH="false" flipV="false" rot="0">
              <a:off x="4981451" y="1083782"/>
              <a:ext cx="312058" cy="403933"/>
            </a:xfrm>
            <a:custGeom>
              <a:avLst/>
              <a:gdLst/>
              <a:ahLst/>
              <a:cxnLst/>
              <a:rect r="r" b="b" t="t" l="l"/>
              <a:pathLst>
                <a:path h="403933" w="312058">
                  <a:moveTo>
                    <a:pt x="0" y="0"/>
                  </a:moveTo>
                  <a:lnTo>
                    <a:pt x="312057" y="0"/>
                  </a:lnTo>
                  <a:lnTo>
                    <a:pt x="312057" y="403932"/>
                  </a:lnTo>
                  <a:lnTo>
                    <a:pt x="0" y="403932"/>
                  </a:lnTo>
                  <a:lnTo>
                    <a:pt x="0" y="0"/>
                  </a:lnTo>
                  <a:close/>
                </a:path>
              </a:pathLst>
            </a:custGeom>
            <a:blipFill>
              <a:blip r:embed="rId6"/>
              <a:stretch>
                <a:fillRect l="0" t="0" r="-6834875" b="-221451"/>
              </a:stretch>
            </a:blipFill>
          </p:spPr>
        </p:sp>
      </p:grpSp>
    </p:spTree>
  </p:cSld>
  <p:clrMapOvr>
    <a:masterClrMapping/>
  </p:clrMapOvr>
</p:sld>
</file>

<file path=ppt/slides/slide8.xml><?xml version="1.0" encoding="utf-8"?>
<p:sld xmlns:p="http://schemas.openxmlformats.org/presentationml/2006/main" xmlns:a="http://schemas.openxmlformats.org/drawingml/2006/main" xmlns:r="http://schemas.openxmlformats.org/officeDocument/2006/relationships">
  <p:cSld>
    <p:bg>
      <p:bgPr>
        <a:solidFill>
          <a:srgbClr val="ECF0F3"/>
        </a:solidFill>
      </p:bgPr>
    </p:bg>
    <p:spTree>
      <p:nvGrpSpPr>
        <p:cNvPr id="1" name=""/>
        <p:cNvGrpSpPr/>
        <p:nvPr/>
      </p:nvGrpSpPr>
      <p:grpSpPr>
        <a:xfrm>
          <a:off x="0" y="0"/>
          <a:ext cx="0" cy="0"/>
          <a:chOff x="0" y="0"/>
          <a:chExt cx="0" cy="0"/>
        </a:xfrm>
      </p:grpSpPr>
      <p:sp>
        <p:nvSpPr>
          <p:cNvPr name="Freeform 2" id="2"/>
          <p:cNvSpPr/>
          <p:nvPr/>
        </p:nvSpPr>
        <p:spPr>
          <a:xfrm flipH="true" flipV="false" rot="0">
            <a:off x="17697472" y="9015327"/>
            <a:ext cx="292782" cy="485946"/>
          </a:xfrm>
          <a:custGeom>
            <a:avLst/>
            <a:gdLst/>
            <a:ahLst/>
            <a:cxnLst/>
            <a:rect r="r" b="b" t="t" l="l"/>
            <a:pathLst>
              <a:path h="485946" w="292782">
                <a:moveTo>
                  <a:pt x="292782" y="0"/>
                </a:moveTo>
                <a:lnTo>
                  <a:pt x="0" y="0"/>
                </a:lnTo>
                <a:lnTo>
                  <a:pt x="0" y="485946"/>
                </a:lnTo>
                <a:lnTo>
                  <a:pt x="292782" y="485946"/>
                </a:lnTo>
                <a:lnTo>
                  <a:pt x="292782"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AutoShape 3" id="3"/>
          <p:cNvSpPr/>
          <p:nvPr/>
        </p:nvSpPr>
        <p:spPr>
          <a:xfrm rot="0">
            <a:off x="0" y="-21346"/>
            <a:ext cx="18288000" cy="1502036"/>
          </a:xfrm>
          <a:prstGeom prst="rect">
            <a:avLst/>
          </a:prstGeom>
          <a:solidFill>
            <a:srgbClr val="222222"/>
          </a:solidFill>
        </p:spPr>
      </p:sp>
      <p:sp>
        <p:nvSpPr>
          <p:cNvPr name="TextBox 4" id="4"/>
          <p:cNvSpPr txBox="true"/>
          <p:nvPr/>
        </p:nvSpPr>
        <p:spPr>
          <a:xfrm rot="0">
            <a:off x="4315212" y="191192"/>
            <a:ext cx="9766276" cy="962660"/>
          </a:xfrm>
          <a:prstGeom prst="rect">
            <a:avLst/>
          </a:prstGeom>
        </p:spPr>
        <p:txBody>
          <a:bodyPr anchor="t" rtlCol="false" tIns="0" lIns="0" bIns="0" rIns="0">
            <a:spAutoFit/>
          </a:bodyPr>
          <a:lstStyle/>
          <a:p>
            <a:pPr algn="ctr">
              <a:lnSpc>
                <a:spcPts val="7840"/>
              </a:lnSpc>
            </a:pPr>
            <a:r>
              <a:rPr lang="en-US" sz="5600">
                <a:solidFill>
                  <a:srgbClr val="FFFFFF"/>
                </a:solidFill>
                <a:latin typeface="Asap Bold"/>
              </a:rPr>
              <a:t>Le marché</a:t>
            </a:r>
          </a:p>
        </p:txBody>
      </p:sp>
      <p:sp>
        <p:nvSpPr>
          <p:cNvPr name="TextBox 5" id="5"/>
          <p:cNvSpPr txBox="true"/>
          <p:nvPr/>
        </p:nvSpPr>
        <p:spPr>
          <a:xfrm rot="0">
            <a:off x="4556549" y="3060930"/>
            <a:ext cx="11950601" cy="3483483"/>
          </a:xfrm>
          <a:prstGeom prst="rect">
            <a:avLst/>
          </a:prstGeom>
        </p:spPr>
        <p:txBody>
          <a:bodyPr anchor="t" rtlCol="false" tIns="0" lIns="0" bIns="0" rIns="0">
            <a:spAutoFit/>
          </a:bodyPr>
          <a:lstStyle/>
          <a:p>
            <a:pPr marL="690881" indent="-345440" lvl="1">
              <a:lnSpc>
                <a:spcPts val="3936"/>
              </a:lnSpc>
              <a:buFont typeface="Arial"/>
              <a:buChar char="•"/>
            </a:pPr>
            <a:r>
              <a:rPr lang="en-US" sz="3200">
                <a:solidFill>
                  <a:srgbClr val="000000"/>
                </a:solidFill>
                <a:latin typeface="Asap"/>
              </a:rPr>
              <a:t>Décrire les </a:t>
            </a:r>
            <a:r>
              <a:rPr lang="en-US" sz="3200">
                <a:solidFill>
                  <a:srgbClr val="000000"/>
                </a:solidFill>
                <a:latin typeface="Asap Bold"/>
              </a:rPr>
              <a:t>clients​</a:t>
            </a:r>
          </a:p>
          <a:p>
            <a:pPr>
              <a:lnSpc>
                <a:spcPts val="3936"/>
              </a:lnSpc>
            </a:pPr>
          </a:p>
          <a:p>
            <a:pPr marL="690881" indent="-345440" lvl="1">
              <a:lnSpc>
                <a:spcPts val="3936"/>
              </a:lnSpc>
              <a:buFont typeface="Arial"/>
              <a:buChar char="•"/>
            </a:pPr>
            <a:r>
              <a:rPr lang="en-US" sz="3200">
                <a:solidFill>
                  <a:srgbClr val="000000"/>
                </a:solidFill>
                <a:latin typeface="Asap"/>
              </a:rPr>
              <a:t>Décrire la </a:t>
            </a:r>
            <a:r>
              <a:rPr lang="en-US" sz="3200">
                <a:solidFill>
                  <a:srgbClr val="000000"/>
                </a:solidFill>
                <a:latin typeface="Asap Bold"/>
              </a:rPr>
              <a:t>concurrence​</a:t>
            </a:r>
          </a:p>
          <a:p>
            <a:pPr>
              <a:lnSpc>
                <a:spcPts val="3936"/>
              </a:lnSpc>
            </a:pPr>
          </a:p>
          <a:p>
            <a:pPr marL="690881" indent="-345440" lvl="1">
              <a:lnSpc>
                <a:spcPts val="3936"/>
              </a:lnSpc>
              <a:buFont typeface="Arial"/>
              <a:buChar char="•"/>
            </a:pPr>
            <a:r>
              <a:rPr lang="en-US" sz="3200">
                <a:solidFill>
                  <a:srgbClr val="000000"/>
                </a:solidFill>
                <a:latin typeface="Asap"/>
              </a:rPr>
              <a:t>Décrire </a:t>
            </a:r>
            <a:r>
              <a:rPr lang="en-US" sz="3200">
                <a:solidFill>
                  <a:srgbClr val="000000"/>
                </a:solidFill>
                <a:latin typeface="Asap Bold"/>
              </a:rPr>
              <a:t>votre positionnement</a:t>
            </a:r>
            <a:r>
              <a:rPr lang="en-US" sz="3200">
                <a:solidFill>
                  <a:srgbClr val="000000"/>
                </a:solidFill>
                <a:latin typeface="Asap"/>
              </a:rPr>
              <a:t> dans l’environnement du marché​</a:t>
            </a:r>
          </a:p>
          <a:p>
            <a:pPr>
              <a:lnSpc>
                <a:spcPts val="3936"/>
              </a:lnSpc>
            </a:pPr>
          </a:p>
          <a:p>
            <a:pPr marL="690881" indent="-345440" lvl="1">
              <a:lnSpc>
                <a:spcPts val="3936"/>
              </a:lnSpc>
              <a:buFont typeface="Arial"/>
              <a:buChar char="•"/>
            </a:pPr>
            <a:r>
              <a:rPr lang="en-US" sz="3200">
                <a:solidFill>
                  <a:srgbClr val="000000"/>
                </a:solidFill>
                <a:latin typeface="Asap"/>
              </a:rPr>
              <a:t>Décrire les </a:t>
            </a:r>
            <a:r>
              <a:rPr lang="en-US" sz="3200">
                <a:solidFill>
                  <a:srgbClr val="000000"/>
                </a:solidFill>
                <a:latin typeface="Asap Bold"/>
              </a:rPr>
              <a:t>partenaires</a:t>
            </a:r>
            <a:r>
              <a:rPr lang="en-US" sz="3200">
                <a:solidFill>
                  <a:srgbClr val="000000"/>
                </a:solidFill>
                <a:latin typeface="Asap"/>
              </a:rPr>
              <a:t> nécessaires​</a:t>
            </a:r>
          </a:p>
        </p:txBody>
      </p:sp>
      <p:sp>
        <p:nvSpPr>
          <p:cNvPr name="Freeform 6" id="6"/>
          <p:cNvSpPr/>
          <p:nvPr/>
        </p:nvSpPr>
        <p:spPr>
          <a:xfrm flipH="false" flipV="false" rot="0">
            <a:off x="154183" y="9501273"/>
            <a:ext cx="1013659" cy="709561"/>
          </a:xfrm>
          <a:custGeom>
            <a:avLst/>
            <a:gdLst/>
            <a:ahLst/>
            <a:cxnLst/>
            <a:rect r="r" b="b" t="t" l="l"/>
            <a:pathLst>
              <a:path h="709561" w="1013659">
                <a:moveTo>
                  <a:pt x="0" y="0"/>
                </a:moveTo>
                <a:lnTo>
                  <a:pt x="1013659" y="0"/>
                </a:lnTo>
                <a:lnTo>
                  <a:pt x="1013659" y="709561"/>
                </a:lnTo>
                <a:lnTo>
                  <a:pt x="0" y="709561"/>
                </a:lnTo>
                <a:lnTo>
                  <a:pt x="0" y="0"/>
                </a:lnTo>
                <a:close/>
              </a:path>
            </a:pathLst>
          </a:custGeom>
          <a:blipFill>
            <a:blip r:embed="rId4"/>
            <a:stretch>
              <a:fillRect l="0" t="0" r="0" b="0"/>
            </a:stretch>
          </a:blipFill>
        </p:spPr>
      </p:sp>
      <p:grpSp>
        <p:nvGrpSpPr>
          <p:cNvPr name="Group 7" id="7"/>
          <p:cNvGrpSpPr/>
          <p:nvPr/>
        </p:nvGrpSpPr>
        <p:grpSpPr>
          <a:xfrm rot="0">
            <a:off x="14317869" y="257505"/>
            <a:ext cx="3970131" cy="1115786"/>
            <a:chOff x="0" y="0"/>
            <a:chExt cx="5293508" cy="1487714"/>
          </a:xfrm>
        </p:grpSpPr>
        <p:sp>
          <p:nvSpPr>
            <p:cNvPr name="Freeform 8" id="8"/>
            <p:cNvSpPr/>
            <p:nvPr/>
          </p:nvSpPr>
          <p:spPr>
            <a:xfrm flipH="false" flipV="false" rot="0">
              <a:off x="0" y="0"/>
              <a:ext cx="5213087" cy="1298448"/>
            </a:xfrm>
            <a:custGeom>
              <a:avLst/>
              <a:gdLst/>
              <a:ahLst/>
              <a:cxnLst/>
              <a:rect r="r" b="b" t="t" l="l"/>
              <a:pathLst>
                <a:path h="1298448" w="5213087">
                  <a:moveTo>
                    <a:pt x="0" y="0"/>
                  </a:moveTo>
                  <a:lnTo>
                    <a:pt x="5213087" y="0"/>
                  </a:lnTo>
                  <a:lnTo>
                    <a:pt x="5213087" y="1298448"/>
                  </a:lnTo>
                  <a:lnTo>
                    <a:pt x="0" y="1298448"/>
                  </a:lnTo>
                  <a:lnTo>
                    <a:pt x="0" y="0"/>
                  </a:lnTo>
                  <a:close/>
                </a:path>
              </a:pathLst>
            </a:custGeom>
            <a:blipFill>
              <a:blip r:embed="rId5"/>
              <a:stretch>
                <a:fillRect l="-315124" t="0" r="0" b="0"/>
              </a:stretch>
            </a:blipFill>
          </p:spPr>
        </p:sp>
        <p:sp>
          <p:nvSpPr>
            <p:cNvPr name="Freeform 9" id="9"/>
            <p:cNvSpPr/>
            <p:nvPr/>
          </p:nvSpPr>
          <p:spPr>
            <a:xfrm flipH="false" flipV="false" rot="0">
              <a:off x="2234984" y="0"/>
              <a:ext cx="312058" cy="403933"/>
            </a:xfrm>
            <a:custGeom>
              <a:avLst/>
              <a:gdLst/>
              <a:ahLst/>
              <a:cxnLst/>
              <a:rect r="r" b="b" t="t" l="l"/>
              <a:pathLst>
                <a:path h="403933" w="312058">
                  <a:moveTo>
                    <a:pt x="0" y="0"/>
                  </a:moveTo>
                  <a:lnTo>
                    <a:pt x="312058" y="0"/>
                  </a:lnTo>
                  <a:lnTo>
                    <a:pt x="312058" y="403933"/>
                  </a:lnTo>
                  <a:lnTo>
                    <a:pt x="0" y="403933"/>
                  </a:lnTo>
                  <a:lnTo>
                    <a:pt x="0" y="0"/>
                  </a:lnTo>
                  <a:close/>
                </a:path>
              </a:pathLst>
            </a:custGeom>
            <a:blipFill>
              <a:blip r:embed="rId6"/>
              <a:stretch>
                <a:fillRect l="0" t="0" r="-6834875" b="-221451"/>
              </a:stretch>
            </a:blipFill>
          </p:spPr>
        </p:sp>
        <p:sp>
          <p:nvSpPr>
            <p:cNvPr name="Freeform 10" id="10"/>
            <p:cNvSpPr/>
            <p:nvPr/>
          </p:nvSpPr>
          <p:spPr>
            <a:xfrm flipH="false" flipV="false" rot="0">
              <a:off x="2783493" y="523458"/>
              <a:ext cx="312058" cy="403933"/>
            </a:xfrm>
            <a:custGeom>
              <a:avLst/>
              <a:gdLst/>
              <a:ahLst/>
              <a:cxnLst/>
              <a:rect r="r" b="b" t="t" l="l"/>
              <a:pathLst>
                <a:path h="403933" w="312058">
                  <a:moveTo>
                    <a:pt x="0" y="0"/>
                  </a:moveTo>
                  <a:lnTo>
                    <a:pt x="312058" y="0"/>
                  </a:lnTo>
                  <a:lnTo>
                    <a:pt x="312058" y="403932"/>
                  </a:lnTo>
                  <a:lnTo>
                    <a:pt x="0" y="403932"/>
                  </a:lnTo>
                  <a:lnTo>
                    <a:pt x="0" y="0"/>
                  </a:lnTo>
                  <a:close/>
                </a:path>
              </a:pathLst>
            </a:custGeom>
            <a:blipFill>
              <a:blip r:embed="rId6"/>
              <a:stretch>
                <a:fillRect l="0" t="0" r="-6834875" b="-221451"/>
              </a:stretch>
            </a:blipFill>
          </p:spPr>
        </p:sp>
        <p:sp>
          <p:nvSpPr>
            <p:cNvPr name="Freeform 11" id="11"/>
            <p:cNvSpPr/>
            <p:nvPr/>
          </p:nvSpPr>
          <p:spPr>
            <a:xfrm flipH="false" flipV="false" rot="0">
              <a:off x="4981451" y="1083782"/>
              <a:ext cx="312058" cy="403933"/>
            </a:xfrm>
            <a:custGeom>
              <a:avLst/>
              <a:gdLst/>
              <a:ahLst/>
              <a:cxnLst/>
              <a:rect r="r" b="b" t="t" l="l"/>
              <a:pathLst>
                <a:path h="403933" w="312058">
                  <a:moveTo>
                    <a:pt x="0" y="0"/>
                  </a:moveTo>
                  <a:lnTo>
                    <a:pt x="312057" y="0"/>
                  </a:lnTo>
                  <a:lnTo>
                    <a:pt x="312057" y="403932"/>
                  </a:lnTo>
                  <a:lnTo>
                    <a:pt x="0" y="403932"/>
                  </a:lnTo>
                  <a:lnTo>
                    <a:pt x="0" y="0"/>
                  </a:lnTo>
                  <a:close/>
                </a:path>
              </a:pathLst>
            </a:custGeom>
            <a:blipFill>
              <a:blip r:embed="rId6"/>
              <a:stretch>
                <a:fillRect l="0" t="0" r="-6834875" b="-221451"/>
              </a:stretch>
            </a:blipFill>
          </p:spPr>
        </p:sp>
      </p:grpSp>
      <p:grpSp>
        <p:nvGrpSpPr>
          <p:cNvPr name="Group 12" id="12"/>
          <p:cNvGrpSpPr/>
          <p:nvPr/>
        </p:nvGrpSpPr>
        <p:grpSpPr>
          <a:xfrm rot="0">
            <a:off x="152400" y="267392"/>
            <a:ext cx="3970131" cy="1115786"/>
            <a:chOff x="0" y="0"/>
            <a:chExt cx="5293508" cy="1487714"/>
          </a:xfrm>
        </p:grpSpPr>
        <p:sp>
          <p:nvSpPr>
            <p:cNvPr name="Freeform 13" id="13"/>
            <p:cNvSpPr/>
            <p:nvPr/>
          </p:nvSpPr>
          <p:spPr>
            <a:xfrm flipH="false" flipV="false" rot="0">
              <a:off x="0" y="0"/>
              <a:ext cx="5213087" cy="1298448"/>
            </a:xfrm>
            <a:custGeom>
              <a:avLst/>
              <a:gdLst/>
              <a:ahLst/>
              <a:cxnLst/>
              <a:rect r="r" b="b" t="t" l="l"/>
              <a:pathLst>
                <a:path h="1298448" w="5213087">
                  <a:moveTo>
                    <a:pt x="0" y="0"/>
                  </a:moveTo>
                  <a:lnTo>
                    <a:pt x="5213087" y="0"/>
                  </a:lnTo>
                  <a:lnTo>
                    <a:pt x="5213087" y="1298448"/>
                  </a:lnTo>
                  <a:lnTo>
                    <a:pt x="0" y="1298448"/>
                  </a:lnTo>
                  <a:lnTo>
                    <a:pt x="0" y="0"/>
                  </a:lnTo>
                  <a:close/>
                </a:path>
              </a:pathLst>
            </a:custGeom>
            <a:blipFill>
              <a:blip r:embed="rId5"/>
              <a:stretch>
                <a:fillRect l="-315124" t="0" r="0" b="0"/>
              </a:stretch>
            </a:blipFill>
          </p:spPr>
        </p:sp>
        <p:sp>
          <p:nvSpPr>
            <p:cNvPr name="Freeform 14" id="14"/>
            <p:cNvSpPr/>
            <p:nvPr/>
          </p:nvSpPr>
          <p:spPr>
            <a:xfrm flipH="false" flipV="false" rot="0">
              <a:off x="2234984" y="0"/>
              <a:ext cx="312058" cy="403933"/>
            </a:xfrm>
            <a:custGeom>
              <a:avLst/>
              <a:gdLst/>
              <a:ahLst/>
              <a:cxnLst/>
              <a:rect r="r" b="b" t="t" l="l"/>
              <a:pathLst>
                <a:path h="403933" w="312058">
                  <a:moveTo>
                    <a:pt x="0" y="0"/>
                  </a:moveTo>
                  <a:lnTo>
                    <a:pt x="312058" y="0"/>
                  </a:lnTo>
                  <a:lnTo>
                    <a:pt x="312058" y="403933"/>
                  </a:lnTo>
                  <a:lnTo>
                    <a:pt x="0" y="403933"/>
                  </a:lnTo>
                  <a:lnTo>
                    <a:pt x="0" y="0"/>
                  </a:lnTo>
                  <a:close/>
                </a:path>
              </a:pathLst>
            </a:custGeom>
            <a:blipFill>
              <a:blip r:embed="rId6"/>
              <a:stretch>
                <a:fillRect l="0" t="0" r="-6834875" b="-221451"/>
              </a:stretch>
            </a:blipFill>
          </p:spPr>
        </p:sp>
        <p:sp>
          <p:nvSpPr>
            <p:cNvPr name="Freeform 15" id="15"/>
            <p:cNvSpPr/>
            <p:nvPr/>
          </p:nvSpPr>
          <p:spPr>
            <a:xfrm flipH="false" flipV="false" rot="0">
              <a:off x="2783493" y="523458"/>
              <a:ext cx="312058" cy="403933"/>
            </a:xfrm>
            <a:custGeom>
              <a:avLst/>
              <a:gdLst/>
              <a:ahLst/>
              <a:cxnLst/>
              <a:rect r="r" b="b" t="t" l="l"/>
              <a:pathLst>
                <a:path h="403933" w="312058">
                  <a:moveTo>
                    <a:pt x="0" y="0"/>
                  </a:moveTo>
                  <a:lnTo>
                    <a:pt x="312058" y="0"/>
                  </a:lnTo>
                  <a:lnTo>
                    <a:pt x="312058" y="403932"/>
                  </a:lnTo>
                  <a:lnTo>
                    <a:pt x="0" y="403932"/>
                  </a:lnTo>
                  <a:lnTo>
                    <a:pt x="0" y="0"/>
                  </a:lnTo>
                  <a:close/>
                </a:path>
              </a:pathLst>
            </a:custGeom>
            <a:blipFill>
              <a:blip r:embed="rId6"/>
              <a:stretch>
                <a:fillRect l="0" t="0" r="-6834875" b="-221451"/>
              </a:stretch>
            </a:blipFill>
          </p:spPr>
        </p:sp>
        <p:sp>
          <p:nvSpPr>
            <p:cNvPr name="Freeform 16" id="16"/>
            <p:cNvSpPr/>
            <p:nvPr/>
          </p:nvSpPr>
          <p:spPr>
            <a:xfrm flipH="false" flipV="false" rot="0">
              <a:off x="4981451" y="1083782"/>
              <a:ext cx="312058" cy="403933"/>
            </a:xfrm>
            <a:custGeom>
              <a:avLst/>
              <a:gdLst/>
              <a:ahLst/>
              <a:cxnLst/>
              <a:rect r="r" b="b" t="t" l="l"/>
              <a:pathLst>
                <a:path h="403933" w="312058">
                  <a:moveTo>
                    <a:pt x="0" y="0"/>
                  </a:moveTo>
                  <a:lnTo>
                    <a:pt x="312057" y="0"/>
                  </a:lnTo>
                  <a:lnTo>
                    <a:pt x="312057" y="403932"/>
                  </a:lnTo>
                  <a:lnTo>
                    <a:pt x="0" y="403932"/>
                  </a:lnTo>
                  <a:lnTo>
                    <a:pt x="0" y="0"/>
                  </a:lnTo>
                  <a:close/>
                </a:path>
              </a:pathLst>
            </a:custGeom>
            <a:blipFill>
              <a:blip r:embed="rId6"/>
              <a:stretch>
                <a:fillRect l="0" t="0" r="-6834875" b="-221451"/>
              </a:stretch>
            </a:blipFill>
          </p:spPr>
        </p:sp>
      </p:grpSp>
    </p:spTree>
  </p:cSld>
  <p:clrMapOvr>
    <a:masterClrMapping/>
  </p:clrMapOvr>
</p:sld>
</file>

<file path=ppt/slides/slide9.xml><?xml version="1.0" encoding="utf-8"?>
<p:sld xmlns:p="http://schemas.openxmlformats.org/presentationml/2006/main" xmlns:a="http://schemas.openxmlformats.org/drawingml/2006/main" xmlns:r="http://schemas.openxmlformats.org/officeDocument/2006/relationships">
  <p:cSld>
    <p:bg>
      <p:bgPr>
        <a:solidFill>
          <a:srgbClr val="ECF0F3"/>
        </a:solidFill>
      </p:bgPr>
    </p:bg>
    <p:spTree>
      <p:nvGrpSpPr>
        <p:cNvPr id="1" name=""/>
        <p:cNvGrpSpPr/>
        <p:nvPr/>
      </p:nvGrpSpPr>
      <p:grpSpPr>
        <a:xfrm>
          <a:off x="0" y="0"/>
          <a:ext cx="0" cy="0"/>
          <a:chOff x="0" y="0"/>
          <a:chExt cx="0" cy="0"/>
        </a:xfrm>
      </p:grpSpPr>
      <p:sp>
        <p:nvSpPr>
          <p:cNvPr name="Freeform 2" id="2"/>
          <p:cNvSpPr/>
          <p:nvPr/>
        </p:nvSpPr>
        <p:spPr>
          <a:xfrm flipH="true" flipV="false" rot="0">
            <a:off x="17697472" y="9015327"/>
            <a:ext cx="292782" cy="485946"/>
          </a:xfrm>
          <a:custGeom>
            <a:avLst/>
            <a:gdLst/>
            <a:ahLst/>
            <a:cxnLst/>
            <a:rect r="r" b="b" t="t" l="l"/>
            <a:pathLst>
              <a:path h="485946" w="292782">
                <a:moveTo>
                  <a:pt x="292782" y="0"/>
                </a:moveTo>
                <a:lnTo>
                  <a:pt x="0" y="0"/>
                </a:lnTo>
                <a:lnTo>
                  <a:pt x="0" y="485946"/>
                </a:lnTo>
                <a:lnTo>
                  <a:pt x="292782" y="485946"/>
                </a:lnTo>
                <a:lnTo>
                  <a:pt x="292782"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AutoShape 3" id="3"/>
          <p:cNvSpPr/>
          <p:nvPr/>
        </p:nvSpPr>
        <p:spPr>
          <a:xfrm rot="0">
            <a:off x="0" y="-21346"/>
            <a:ext cx="18288000" cy="1502036"/>
          </a:xfrm>
          <a:prstGeom prst="rect">
            <a:avLst/>
          </a:prstGeom>
          <a:solidFill>
            <a:srgbClr val="222222"/>
          </a:solidFill>
        </p:spPr>
      </p:sp>
      <p:sp>
        <p:nvSpPr>
          <p:cNvPr name="TextBox 4" id="4"/>
          <p:cNvSpPr txBox="true"/>
          <p:nvPr/>
        </p:nvSpPr>
        <p:spPr>
          <a:xfrm rot="0">
            <a:off x="4222375" y="191192"/>
            <a:ext cx="10095494" cy="962660"/>
          </a:xfrm>
          <a:prstGeom prst="rect">
            <a:avLst/>
          </a:prstGeom>
        </p:spPr>
        <p:txBody>
          <a:bodyPr anchor="t" rtlCol="false" tIns="0" lIns="0" bIns="0" rIns="0">
            <a:spAutoFit/>
          </a:bodyPr>
          <a:lstStyle/>
          <a:p>
            <a:pPr algn="ctr">
              <a:lnSpc>
                <a:spcPts val="7840"/>
              </a:lnSpc>
            </a:pPr>
            <a:r>
              <a:rPr lang="en-US" sz="5600">
                <a:solidFill>
                  <a:srgbClr val="FFFFFF"/>
                </a:solidFill>
                <a:latin typeface="Asap Bold"/>
              </a:rPr>
              <a:t>Les clients</a:t>
            </a:r>
          </a:p>
        </p:txBody>
      </p:sp>
      <p:sp>
        <p:nvSpPr>
          <p:cNvPr name="TextBox 5" id="5"/>
          <p:cNvSpPr txBox="true"/>
          <p:nvPr/>
        </p:nvSpPr>
        <p:spPr>
          <a:xfrm rot="0">
            <a:off x="2361503" y="2064378"/>
            <a:ext cx="14897797" cy="5177282"/>
          </a:xfrm>
          <a:prstGeom prst="rect">
            <a:avLst/>
          </a:prstGeom>
        </p:spPr>
        <p:txBody>
          <a:bodyPr anchor="t" rtlCol="false" tIns="0" lIns="0" bIns="0" rIns="0">
            <a:spAutoFit/>
          </a:bodyPr>
          <a:lstStyle/>
          <a:p>
            <a:pPr>
              <a:lnSpc>
                <a:spcPts val="3424"/>
              </a:lnSpc>
            </a:pPr>
            <a:r>
              <a:rPr lang="en-US" sz="3200">
                <a:solidFill>
                  <a:srgbClr val="000000"/>
                </a:solidFill>
                <a:latin typeface="Asap Bold"/>
              </a:rPr>
              <a:t>QUANTITATIF &amp; QUALITATIF​</a:t>
            </a:r>
          </a:p>
          <a:p>
            <a:pPr>
              <a:lnSpc>
                <a:spcPts val="3424"/>
              </a:lnSpc>
            </a:pPr>
            <a:r>
              <a:rPr lang="en-US" sz="3200">
                <a:solidFill>
                  <a:srgbClr val="000000"/>
                </a:solidFill>
                <a:latin typeface="Asap"/>
              </a:rPr>
              <a:t>​</a:t>
            </a:r>
          </a:p>
          <a:p>
            <a:pPr>
              <a:lnSpc>
                <a:spcPts val="3424"/>
              </a:lnSpc>
            </a:pPr>
            <a:r>
              <a:rPr lang="en-US" sz="3200">
                <a:solidFill>
                  <a:srgbClr val="000000"/>
                </a:solidFill>
                <a:latin typeface="Asap Bold"/>
              </a:rPr>
              <a:t>Segmentation client</a:t>
            </a:r>
            <a:r>
              <a:rPr lang="en-US" sz="3200">
                <a:solidFill>
                  <a:srgbClr val="000000"/>
                </a:solidFill>
                <a:latin typeface="Asap"/>
              </a:rPr>
              <a:t> : détail du marché adressé (taille, zone géographique, parts de marché ciblées)​</a:t>
            </a:r>
          </a:p>
          <a:p>
            <a:pPr>
              <a:lnSpc>
                <a:spcPts val="3424"/>
              </a:lnSpc>
            </a:pPr>
            <a:r>
              <a:rPr lang="en-US" sz="3200">
                <a:solidFill>
                  <a:srgbClr val="000000"/>
                </a:solidFill>
                <a:latin typeface="Asap"/>
              </a:rPr>
              <a:t>​</a:t>
            </a:r>
          </a:p>
          <a:p>
            <a:pPr>
              <a:lnSpc>
                <a:spcPts val="3424"/>
              </a:lnSpc>
            </a:pPr>
            <a:r>
              <a:rPr lang="en-US" sz="3200">
                <a:solidFill>
                  <a:srgbClr val="000000"/>
                </a:solidFill>
                <a:latin typeface="Asap"/>
              </a:rPr>
              <a:t>Répartition en % de la segmentation ​</a:t>
            </a:r>
          </a:p>
          <a:p>
            <a:pPr>
              <a:lnSpc>
                <a:spcPts val="3424"/>
              </a:lnSpc>
            </a:pPr>
            <a:r>
              <a:rPr lang="en-US" sz="3200">
                <a:solidFill>
                  <a:srgbClr val="000000"/>
                </a:solidFill>
                <a:latin typeface="Asap"/>
              </a:rPr>
              <a:t>​</a:t>
            </a:r>
          </a:p>
          <a:p>
            <a:pPr>
              <a:lnSpc>
                <a:spcPts val="3424"/>
              </a:lnSpc>
            </a:pPr>
            <a:r>
              <a:rPr lang="en-US" sz="3200">
                <a:solidFill>
                  <a:srgbClr val="000000"/>
                </a:solidFill>
                <a:latin typeface="Asap"/>
              </a:rPr>
              <a:t>Nouveau marché ou perspectives d’appréhension de l’évolution du marché ​</a:t>
            </a:r>
          </a:p>
          <a:p>
            <a:pPr>
              <a:lnSpc>
                <a:spcPts val="3424"/>
              </a:lnSpc>
            </a:pPr>
            <a:r>
              <a:rPr lang="en-US" sz="3200">
                <a:solidFill>
                  <a:srgbClr val="000000"/>
                </a:solidFill>
                <a:latin typeface="Asap"/>
              </a:rPr>
              <a:t>​</a:t>
            </a:r>
          </a:p>
          <a:p>
            <a:pPr>
              <a:lnSpc>
                <a:spcPts val="3424"/>
              </a:lnSpc>
            </a:pPr>
            <a:r>
              <a:rPr lang="en-US" sz="3200">
                <a:solidFill>
                  <a:srgbClr val="000000"/>
                </a:solidFill>
                <a:latin typeface="Asap"/>
                <a:ea typeface="Asap"/>
              </a:rPr>
              <a:t>► Appuyez vos propos en indiquant des chiffres clés issus d’une étude de marché et/ou de votre veille personnelle​</a:t>
            </a:r>
          </a:p>
          <a:p>
            <a:pPr>
              <a:lnSpc>
                <a:spcPts val="3424"/>
              </a:lnSpc>
            </a:pPr>
          </a:p>
        </p:txBody>
      </p:sp>
      <p:graphicFrame>
        <p:nvGraphicFramePr>
          <p:cNvPr name="Table 6" id="6"/>
          <p:cNvGraphicFramePr>
            <a:graphicFrameLocks noGrp="true"/>
          </p:cNvGraphicFramePr>
          <p:nvPr/>
        </p:nvGraphicFramePr>
        <p:xfrm>
          <a:off x="2933003" y="7522429"/>
          <a:ext cx="11789915" cy="2333625"/>
        </p:xfrm>
        <a:graphic>
          <a:graphicData uri="http://schemas.openxmlformats.org/drawingml/2006/table">
            <a:tbl>
              <a:tblPr/>
              <a:tblGrid>
                <a:gridCol w="5894958"/>
                <a:gridCol w="5894958"/>
              </a:tblGrid>
              <a:tr h="745598">
                <a:tc>
                  <a:txBody>
                    <a:bodyPr anchor="t" rtlCol="false"/>
                    <a:lstStyle/>
                    <a:p>
                      <a:pPr algn="ctr">
                        <a:lnSpc>
                          <a:spcPts val="2240"/>
                        </a:lnSpc>
                        <a:defRPr/>
                      </a:pPr>
                      <a:r>
                        <a:rPr lang="en-US" sz="1600">
                          <a:solidFill>
                            <a:srgbClr val="000000"/>
                          </a:solidFill>
                          <a:latin typeface="Clear Sans Bold"/>
                        </a:rPr>
                        <a:t>Type de clients</a:t>
                      </a:r>
                      <a:endParaRPr lang="en-US" sz="1100"/>
                    </a:p>
                  </a:txBody>
                  <a:tcPr marL="190500" marR="190500" marT="190500" marB="190500" anchor="ctr">
                    <a:lnL cmpd="sng" algn="ctr" cap="flat" w="38100">
                      <a:solidFill>
                        <a:srgbClr val="000000"/>
                      </a:solidFill>
                      <a:prstDash val="solid"/>
                      <a:round/>
                      <a:headEnd type="none" w="med" len="med"/>
                      <a:tailEnd type="none" w="med" len="med"/>
                    </a:lnL>
                    <a:lnR cmpd="sng" algn="ctr" cap="flat" w="38100">
                      <a:solidFill>
                        <a:srgbClr val="000000"/>
                      </a:solidFill>
                      <a:prstDash val="solid"/>
                      <a:round/>
                      <a:headEnd type="none" w="med" len="med"/>
                      <a:tailEnd type="none" w="med" len="med"/>
                    </a:lnR>
                    <a:lnT cmpd="sng" algn="ctr" cap="flat" w="38100">
                      <a:solidFill>
                        <a:srgbClr val="000000"/>
                      </a:solidFill>
                      <a:prstDash val="solid"/>
                      <a:round/>
                      <a:headEnd type="none" w="med" len="med"/>
                      <a:tailEnd type="none" w="med" len="med"/>
                    </a:lnT>
                    <a:lnB cmpd="sng" algn="ctr" cap="flat" w="38100">
                      <a:solidFill>
                        <a:srgbClr val="000000"/>
                      </a:solidFill>
                      <a:prstDash val="solid"/>
                      <a:round/>
                      <a:headEnd type="none" w="med" len="med"/>
                      <a:tailEnd type="none" w="med" len="med"/>
                    </a:lnB>
                    <a:solidFill>
                      <a:srgbClr val="FCC200"/>
                    </a:solidFill>
                  </a:tcPr>
                </a:tc>
                <a:tc>
                  <a:txBody>
                    <a:bodyPr anchor="t" rtlCol="false"/>
                    <a:lstStyle/>
                    <a:p>
                      <a:pPr algn="ctr">
                        <a:lnSpc>
                          <a:spcPts val="2240"/>
                        </a:lnSpc>
                        <a:defRPr/>
                      </a:pPr>
                      <a:r>
                        <a:rPr lang="en-US" sz="1600">
                          <a:solidFill>
                            <a:srgbClr val="000000"/>
                          </a:solidFill>
                          <a:latin typeface="Clear Sans Bold"/>
                        </a:rPr>
                        <a:t>Type de produits consommés</a:t>
                      </a:r>
                      <a:endParaRPr lang="en-US" sz="1100"/>
                    </a:p>
                  </a:txBody>
                  <a:tcPr marL="190500" marR="190500" marT="190500" marB="190500" anchor="ctr">
                    <a:lnL cmpd="sng" algn="ctr" cap="flat" w="38100">
                      <a:solidFill>
                        <a:srgbClr val="000000"/>
                      </a:solidFill>
                      <a:prstDash val="solid"/>
                      <a:round/>
                      <a:headEnd type="none" w="med" len="med"/>
                      <a:tailEnd type="none" w="med" len="med"/>
                    </a:lnL>
                    <a:lnR cmpd="sng" algn="ctr" cap="flat" w="38100">
                      <a:solidFill>
                        <a:srgbClr val="000000"/>
                      </a:solidFill>
                      <a:prstDash val="solid"/>
                      <a:round/>
                      <a:headEnd type="none" w="med" len="med"/>
                      <a:tailEnd type="none" w="med" len="med"/>
                    </a:lnR>
                    <a:lnT cmpd="sng" algn="ctr" cap="flat" w="38100">
                      <a:solidFill>
                        <a:srgbClr val="000000"/>
                      </a:solidFill>
                      <a:prstDash val="solid"/>
                      <a:round/>
                      <a:headEnd type="none" w="med" len="med"/>
                      <a:tailEnd type="none" w="med" len="med"/>
                    </a:lnT>
                    <a:lnB cmpd="sng" algn="ctr" cap="flat" w="38100">
                      <a:solidFill>
                        <a:srgbClr val="000000"/>
                      </a:solidFill>
                      <a:prstDash val="solid"/>
                      <a:round/>
                      <a:headEnd type="none" w="med" len="med"/>
                      <a:tailEnd type="none" w="med" len="med"/>
                    </a:lnB>
                    <a:solidFill>
                      <a:srgbClr val="FCC200"/>
                    </a:solidFill>
                  </a:tcPr>
                </a:tc>
              </a:tr>
              <a:tr h="794013">
                <a:tc>
                  <a:txBody>
                    <a:bodyPr anchor="t" rtlCol="false"/>
                    <a:lstStyle/>
                    <a:p>
                      <a:pPr algn="ctr">
                        <a:lnSpc>
                          <a:spcPts val="2520"/>
                        </a:lnSpc>
                        <a:defRPr/>
                      </a:pPr>
                      <a:endParaRPr lang="en-US" sz="1100"/>
                    </a:p>
                  </a:txBody>
                  <a:tcPr marL="190500" marR="190500" marT="190500" marB="190500" anchor="ctr">
                    <a:lnL cmpd="sng" algn="ctr" cap="flat" w="38100">
                      <a:solidFill>
                        <a:srgbClr val="000000"/>
                      </a:solidFill>
                      <a:prstDash val="solid"/>
                      <a:round/>
                      <a:headEnd type="none" w="med" len="med"/>
                      <a:tailEnd type="none" w="med" len="med"/>
                    </a:lnL>
                    <a:lnR cmpd="sng" algn="ctr" cap="flat" w="38100">
                      <a:solidFill>
                        <a:srgbClr val="000000"/>
                      </a:solidFill>
                      <a:prstDash val="solid"/>
                      <a:round/>
                      <a:headEnd type="none" w="med" len="med"/>
                      <a:tailEnd type="none" w="med" len="med"/>
                    </a:lnR>
                    <a:lnT cmpd="sng" algn="ctr" cap="flat" w="38100">
                      <a:solidFill>
                        <a:srgbClr val="000000"/>
                      </a:solidFill>
                      <a:prstDash val="solid"/>
                      <a:round/>
                      <a:headEnd type="none" w="med" len="med"/>
                      <a:tailEnd type="none" w="med" len="med"/>
                    </a:lnT>
                    <a:lnB cmpd="sng" algn="ctr" cap="flat" w="38100">
                      <a:solidFill>
                        <a:srgbClr val="000000"/>
                      </a:solidFill>
                      <a:prstDash val="solid"/>
                      <a:round/>
                      <a:headEnd type="none" w="med" len="med"/>
                      <a:tailEnd type="none" w="med" len="med"/>
                    </a:lnB>
                  </a:tcPr>
                </a:tc>
                <a:tc>
                  <a:txBody>
                    <a:bodyPr anchor="t" rtlCol="false"/>
                    <a:lstStyle/>
                    <a:p>
                      <a:pPr algn="ctr">
                        <a:lnSpc>
                          <a:spcPts val="2520"/>
                        </a:lnSpc>
                        <a:defRPr/>
                      </a:pPr>
                      <a:endParaRPr lang="en-US" sz="1100"/>
                    </a:p>
                  </a:txBody>
                  <a:tcPr marL="190500" marR="190500" marT="190500" marB="190500" anchor="ctr">
                    <a:lnL cmpd="sng" algn="ctr" cap="flat" w="38100">
                      <a:solidFill>
                        <a:srgbClr val="000000"/>
                      </a:solidFill>
                      <a:prstDash val="solid"/>
                      <a:round/>
                      <a:headEnd type="none" w="med" len="med"/>
                      <a:tailEnd type="none" w="med" len="med"/>
                    </a:lnL>
                    <a:lnR cmpd="sng" algn="ctr" cap="flat" w="38100">
                      <a:solidFill>
                        <a:srgbClr val="000000"/>
                      </a:solidFill>
                      <a:prstDash val="solid"/>
                      <a:round/>
                      <a:headEnd type="none" w="med" len="med"/>
                      <a:tailEnd type="none" w="med" len="med"/>
                    </a:lnR>
                    <a:lnT cmpd="sng" algn="ctr" cap="flat" w="38100">
                      <a:solidFill>
                        <a:srgbClr val="000000"/>
                      </a:solidFill>
                      <a:prstDash val="solid"/>
                      <a:round/>
                      <a:headEnd type="none" w="med" len="med"/>
                      <a:tailEnd type="none" w="med" len="med"/>
                    </a:lnT>
                    <a:lnB cmpd="sng" algn="ctr" cap="flat" w="38100">
                      <a:solidFill>
                        <a:srgbClr val="000000"/>
                      </a:solidFill>
                      <a:prstDash val="solid"/>
                      <a:round/>
                      <a:headEnd type="none" w="med" len="med"/>
                      <a:tailEnd type="none" w="med" len="med"/>
                    </a:lnB>
                  </a:tcPr>
                </a:tc>
              </a:tr>
              <a:tr h="794013">
                <a:tc>
                  <a:txBody>
                    <a:bodyPr anchor="t" rtlCol="false"/>
                    <a:lstStyle/>
                    <a:p>
                      <a:pPr algn="ctr">
                        <a:lnSpc>
                          <a:spcPts val="2520"/>
                        </a:lnSpc>
                        <a:defRPr/>
                      </a:pPr>
                      <a:endParaRPr lang="en-US" sz="1100"/>
                    </a:p>
                  </a:txBody>
                  <a:tcPr marL="190500" marR="190500" marT="190500" marB="190500" anchor="ctr">
                    <a:lnL cmpd="sng" algn="ctr" cap="flat" w="38100">
                      <a:solidFill>
                        <a:srgbClr val="000000"/>
                      </a:solidFill>
                      <a:prstDash val="solid"/>
                      <a:round/>
                      <a:headEnd type="none" w="med" len="med"/>
                      <a:tailEnd type="none" w="med" len="med"/>
                    </a:lnL>
                    <a:lnR cmpd="sng" algn="ctr" cap="flat" w="38100">
                      <a:solidFill>
                        <a:srgbClr val="000000"/>
                      </a:solidFill>
                      <a:prstDash val="solid"/>
                      <a:round/>
                      <a:headEnd type="none" w="med" len="med"/>
                      <a:tailEnd type="none" w="med" len="med"/>
                    </a:lnR>
                    <a:lnT cmpd="sng" algn="ctr" cap="flat" w="38100">
                      <a:solidFill>
                        <a:srgbClr val="000000"/>
                      </a:solidFill>
                      <a:prstDash val="solid"/>
                      <a:round/>
                      <a:headEnd type="none" w="med" len="med"/>
                      <a:tailEnd type="none" w="med" len="med"/>
                    </a:lnT>
                    <a:lnB cmpd="sng" algn="ctr" cap="flat" w="38100">
                      <a:solidFill>
                        <a:srgbClr val="000000"/>
                      </a:solidFill>
                      <a:prstDash val="solid"/>
                      <a:round/>
                      <a:headEnd type="none" w="med" len="med"/>
                      <a:tailEnd type="none" w="med" len="med"/>
                    </a:lnB>
                  </a:tcPr>
                </a:tc>
                <a:tc>
                  <a:txBody>
                    <a:bodyPr anchor="t" rtlCol="false"/>
                    <a:lstStyle/>
                    <a:p>
                      <a:pPr algn="ctr">
                        <a:lnSpc>
                          <a:spcPts val="2520"/>
                        </a:lnSpc>
                        <a:defRPr/>
                      </a:pPr>
                      <a:endParaRPr lang="en-US" sz="1100"/>
                    </a:p>
                  </a:txBody>
                  <a:tcPr marL="190500" marR="190500" marT="190500" marB="190500" anchor="ctr">
                    <a:lnL cmpd="sng" algn="ctr" cap="flat" w="38100">
                      <a:solidFill>
                        <a:srgbClr val="000000"/>
                      </a:solidFill>
                      <a:prstDash val="solid"/>
                      <a:round/>
                      <a:headEnd type="none" w="med" len="med"/>
                      <a:tailEnd type="none" w="med" len="med"/>
                    </a:lnL>
                    <a:lnR cmpd="sng" algn="ctr" cap="flat" w="38100">
                      <a:solidFill>
                        <a:srgbClr val="000000"/>
                      </a:solidFill>
                      <a:prstDash val="solid"/>
                      <a:round/>
                      <a:headEnd type="none" w="med" len="med"/>
                      <a:tailEnd type="none" w="med" len="med"/>
                    </a:lnR>
                    <a:lnT cmpd="sng" algn="ctr" cap="flat" w="38100">
                      <a:solidFill>
                        <a:srgbClr val="000000"/>
                      </a:solidFill>
                      <a:prstDash val="solid"/>
                      <a:round/>
                      <a:headEnd type="none" w="med" len="med"/>
                      <a:tailEnd type="none" w="med" len="med"/>
                    </a:lnT>
                    <a:lnB cmpd="sng" algn="ctr" cap="flat" w="38100">
                      <a:solidFill>
                        <a:srgbClr val="000000"/>
                      </a:solidFill>
                      <a:prstDash val="solid"/>
                      <a:round/>
                      <a:headEnd type="none" w="med" len="med"/>
                      <a:tailEnd type="none" w="med" len="med"/>
                    </a:lnB>
                  </a:tcPr>
                </a:tc>
              </a:tr>
            </a:tbl>
          </a:graphicData>
        </a:graphic>
      </p:graphicFrame>
      <p:sp>
        <p:nvSpPr>
          <p:cNvPr name="Freeform 7" id="7"/>
          <p:cNvSpPr/>
          <p:nvPr/>
        </p:nvSpPr>
        <p:spPr>
          <a:xfrm flipH="false" flipV="false" rot="0">
            <a:off x="154183" y="9501273"/>
            <a:ext cx="1013659" cy="709561"/>
          </a:xfrm>
          <a:custGeom>
            <a:avLst/>
            <a:gdLst/>
            <a:ahLst/>
            <a:cxnLst/>
            <a:rect r="r" b="b" t="t" l="l"/>
            <a:pathLst>
              <a:path h="709561" w="1013659">
                <a:moveTo>
                  <a:pt x="0" y="0"/>
                </a:moveTo>
                <a:lnTo>
                  <a:pt x="1013659" y="0"/>
                </a:lnTo>
                <a:lnTo>
                  <a:pt x="1013659" y="709561"/>
                </a:lnTo>
                <a:lnTo>
                  <a:pt x="0" y="709561"/>
                </a:lnTo>
                <a:lnTo>
                  <a:pt x="0" y="0"/>
                </a:lnTo>
                <a:close/>
              </a:path>
            </a:pathLst>
          </a:custGeom>
          <a:blipFill>
            <a:blip r:embed="rId4"/>
            <a:stretch>
              <a:fillRect l="0" t="0" r="0" b="0"/>
            </a:stretch>
          </a:blipFill>
        </p:spPr>
      </p:sp>
      <p:grpSp>
        <p:nvGrpSpPr>
          <p:cNvPr name="Group 8" id="8"/>
          <p:cNvGrpSpPr/>
          <p:nvPr/>
        </p:nvGrpSpPr>
        <p:grpSpPr>
          <a:xfrm rot="0">
            <a:off x="14317869" y="257505"/>
            <a:ext cx="3970131" cy="1115786"/>
            <a:chOff x="0" y="0"/>
            <a:chExt cx="5293508" cy="1487714"/>
          </a:xfrm>
        </p:grpSpPr>
        <p:sp>
          <p:nvSpPr>
            <p:cNvPr name="Freeform 9" id="9"/>
            <p:cNvSpPr/>
            <p:nvPr/>
          </p:nvSpPr>
          <p:spPr>
            <a:xfrm flipH="false" flipV="false" rot="0">
              <a:off x="0" y="0"/>
              <a:ext cx="5213087" cy="1298448"/>
            </a:xfrm>
            <a:custGeom>
              <a:avLst/>
              <a:gdLst/>
              <a:ahLst/>
              <a:cxnLst/>
              <a:rect r="r" b="b" t="t" l="l"/>
              <a:pathLst>
                <a:path h="1298448" w="5213087">
                  <a:moveTo>
                    <a:pt x="0" y="0"/>
                  </a:moveTo>
                  <a:lnTo>
                    <a:pt x="5213087" y="0"/>
                  </a:lnTo>
                  <a:lnTo>
                    <a:pt x="5213087" y="1298448"/>
                  </a:lnTo>
                  <a:lnTo>
                    <a:pt x="0" y="1298448"/>
                  </a:lnTo>
                  <a:lnTo>
                    <a:pt x="0" y="0"/>
                  </a:lnTo>
                  <a:close/>
                </a:path>
              </a:pathLst>
            </a:custGeom>
            <a:blipFill>
              <a:blip r:embed="rId5"/>
              <a:stretch>
                <a:fillRect l="-315124" t="0" r="0" b="0"/>
              </a:stretch>
            </a:blipFill>
          </p:spPr>
        </p:sp>
        <p:sp>
          <p:nvSpPr>
            <p:cNvPr name="Freeform 10" id="10"/>
            <p:cNvSpPr/>
            <p:nvPr/>
          </p:nvSpPr>
          <p:spPr>
            <a:xfrm flipH="false" flipV="false" rot="0">
              <a:off x="2234984" y="0"/>
              <a:ext cx="312058" cy="403933"/>
            </a:xfrm>
            <a:custGeom>
              <a:avLst/>
              <a:gdLst/>
              <a:ahLst/>
              <a:cxnLst/>
              <a:rect r="r" b="b" t="t" l="l"/>
              <a:pathLst>
                <a:path h="403933" w="312058">
                  <a:moveTo>
                    <a:pt x="0" y="0"/>
                  </a:moveTo>
                  <a:lnTo>
                    <a:pt x="312058" y="0"/>
                  </a:lnTo>
                  <a:lnTo>
                    <a:pt x="312058" y="403933"/>
                  </a:lnTo>
                  <a:lnTo>
                    <a:pt x="0" y="403933"/>
                  </a:lnTo>
                  <a:lnTo>
                    <a:pt x="0" y="0"/>
                  </a:lnTo>
                  <a:close/>
                </a:path>
              </a:pathLst>
            </a:custGeom>
            <a:blipFill>
              <a:blip r:embed="rId6"/>
              <a:stretch>
                <a:fillRect l="0" t="0" r="-6834875" b="-221451"/>
              </a:stretch>
            </a:blipFill>
          </p:spPr>
        </p:sp>
        <p:sp>
          <p:nvSpPr>
            <p:cNvPr name="Freeform 11" id="11"/>
            <p:cNvSpPr/>
            <p:nvPr/>
          </p:nvSpPr>
          <p:spPr>
            <a:xfrm flipH="false" flipV="false" rot="0">
              <a:off x="2783493" y="523458"/>
              <a:ext cx="312058" cy="403933"/>
            </a:xfrm>
            <a:custGeom>
              <a:avLst/>
              <a:gdLst/>
              <a:ahLst/>
              <a:cxnLst/>
              <a:rect r="r" b="b" t="t" l="l"/>
              <a:pathLst>
                <a:path h="403933" w="312058">
                  <a:moveTo>
                    <a:pt x="0" y="0"/>
                  </a:moveTo>
                  <a:lnTo>
                    <a:pt x="312058" y="0"/>
                  </a:lnTo>
                  <a:lnTo>
                    <a:pt x="312058" y="403932"/>
                  </a:lnTo>
                  <a:lnTo>
                    <a:pt x="0" y="403932"/>
                  </a:lnTo>
                  <a:lnTo>
                    <a:pt x="0" y="0"/>
                  </a:lnTo>
                  <a:close/>
                </a:path>
              </a:pathLst>
            </a:custGeom>
            <a:blipFill>
              <a:blip r:embed="rId6"/>
              <a:stretch>
                <a:fillRect l="0" t="0" r="-6834875" b="-221451"/>
              </a:stretch>
            </a:blipFill>
          </p:spPr>
        </p:sp>
        <p:sp>
          <p:nvSpPr>
            <p:cNvPr name="Freeform 12" id="12"/>
            <p:cNvSpPr/>
            <p:nvPr/>
          </p:nvSpPr>
          <p:spPr>
            <a:xfrm flipH="false" flipV="false" rot="0">
              <a:off x="4981451" y="1083782"/>
              <a:ext cx="312058" cy="403933"/>
            </a:xfrm>
            <a:custGeom>
              <a:avLst/>
              <a:gdLst/>
              <a:ahLst/>
              <a:cxnLst/>
              <a:rect r="r" b="b" t="t" l="l"/>
              <a:pathLst>
                <a:path h="403933" w="312058">
                  <a:moveTo>
                    <a:pt x="0" y="0"/>
                  </a:moveTo>
                  <a:lnTo>
                    <a:pt x="312057" y="0"/>
                  </a:lnTo>
                  <a:lnTo>
                    <a:pt x="312057" y="403932"/>
                  </a:lnTo>
                  <a:lnTo>
                    <a:pt x="0" y="403932"/>
                  </a:lnTo>
                  <a:lnTo>
                    <a:pt x="0" y="0"/>
                  </a:lnTo>
                  <a:close/>
                </a:path>
              </a:pathLst>
            </a:custGeom>
            <a:blipFill>
              <a:blip r:embed="rId6"/>
              <a:stretch>
                <a:fillRect l="0" t="0" r="-6834875" b="-221451"/>
              </a:stretch>
            </a:blipFill>
          </p:spPr>
        </p:sp>
      </p:grpSp>
      <p:grpSp>
        <p:nvGrpSpPr>
          <p:cNvPr name="Group 13" id="13"/>
          <p:cNvGrpSpPr/>
          <p:nvPr/>
        </p:nvGrpSpPr>
        <p:grpSpPr>
          <a:xfrm rot="0">
            <a:off x="152400" y="267392"/>
            <a:ext cx="3970131" cy="1115786"/>
            <a:chOff x="0" y="0"/>
            <a:chExt cx="5293508" cy="1487714"/>
          </a:xfrm>
        </p:grpSpPr>
        <p:sp>
          <p:nvSpPr>
            <p:cNvPr name="Freeform 14" id="14"/>
            <p:cNvSpPr/>
            <p:nvPr/>
          </p:nvSpPr>
          <p:spPr>
            <a:xfrm flipH="false" flipV="false" rot="0">
              <a:off x="0" y="0"/>
              <a:ext cx="5213087" cy="1298448"/>
            </a:xfrm>
            <a:custGeom>
              <a:avLst/>
              <a:gdLst/>
              <a:ahLst/>
              <a:cxnLst/>
              <a:rect r="r" b="b" t="t" l="l"/>
              <a:pathLst>
                <a:path h="1298448" w="5213087">
                  <a:moveTo>
                    <a:pt x="0" y="0"/>
                  </a:moveTo>
                  <a:lnTo>
                    <a:pt x="5213087" y="0"/>
                  </a:lnTo>
                  <a:lnTo>
                    <a:pt x="5213087" y="1298448"/>
                  </a:lnTo>
                  <a:lnTo>
                    <a:pt x="0" y="1298448"/>
                  </a:lnTo>
                  <a:lnTo>
                    <a:pt x="0" y="0"/>
                  </a:lnTo>
                  <a:close/>
                </a:path>
              </a:pathLst>
            </a:custGeom>
            <a:blipFill>
              <a:blip r:embed="rId5"/>
              <a:stretch>
                <a:fillRect l="-315124" t="0" r="0" b="0"/>
              </a:stretch>
            </a:blipFill>
          </p:spPr>
        </p:sp>
        <p:sp>
          <p:nvSpPr>
            <p:cNvPr name="Freeform 15" id="15"/>
            <p:cNvSpPr/>
            <p:nvPr/>
          </p:nvSpPr>
          <p:spPr>
            <a:xfrm flipH="false" flipV="false" rot="0">
              <a:off x="2234984" y="0"/>
              <a:ext cx="312058" cy="403933"/>
            </a:xfrm>
            <a:custGeom>
              <a:avLst/>
              <a:gdLst/>
              <a:ahLst/>
              <a:cxnLst/>
              <a:rect r="r" b="b" t="t" l="l"/>
              <a:pathLst>
                <a:path h="403933" w="312058">
                  <a:moveTo>
                    <a:pt x="0" y="0"/>
                  </a:moveTo>
                  <a:lnTo>
                    <a:pt x="312058" y="0"/>
                  </a:lnTo>
                  <a:lnTo>
                    <a:pt x="312058" y="403933"/>
                  </a:lnTo>
                  <a:lnTo>
                    <a:pt x="0" y="403933"/>
                  </a:lnTo>
                  <a:lnTo>
                    <a:pt x="0" y="0"/>
                  </a:lnTo>
                  <a:close/>
                </a:path>
              </a:pathLst>
            </a:custGeom>
            <a:blipFill>
              <a:blip r:embed="rId6"/>
              <a:stretch>
                <a:fillRect l="0" t="0" r="-6834875" b="-221451"/>
              </a:stretch>
            </a:blipFill>
          </p:spPr>
        </p:sp>
        <p:sp>
          <p:nvSpPr>
            <p:cNvPr name="Freeform 16" id="16"/>
            <p:cNvSpPr/>
            <p:nvPr/>
          </p:nvSpPr>
          <p:spPr>
            <a:xfrm flipH="false" flipV="false" rot="0">
              <a:off x="2783493" y="523458"/>
              <a:ext cx="312058" cy="403933"/>
            </a:xfrm>
            <a:custGeom>
              <a:avLst/>
              <a:gdLst/>
              <a:ahLst/>
              <a:cxnLst/>
              <a:rect r="r" b="b" t="t" l="l"/>
              <a:pathLst>
                <a:path h="403933" w="312058">
                  <a:moveTo>
                    <a:pt x="0" y="0"/>
                  </a:moveTo>
                  <a:lnTo>
                    <a:pt x="312058" y="0"/>
                  </a:lnTo>
                  <a:lnTo>
                    <a:pt x="312058" y="403932"/>
                  </a:lnTo>
                  <a:lnTo>
                    <a:pt x="0" y="403932"/>
                  </a:lnTo>
                  <a:lnTo>
                    <a:pt x="0" y="0"/>
                  </a:lnTo>
                  <a:close/>
                </a:path>
              </a:pathLst>
            </a:custGeom>
            <a:blipFill>
              <a:blip r:embed="rId6"/>
              <a:stretch>
                <a:fillRect l="0" t="0" r="-6834875" b="-221451"/>
              </a:stretch>
            </a:blipFill>
          </p:spPr>
        </p:sp>
        <p:sp>
          <p:nvSpPr>
            <p:cNvPr name="Freeform 17" id="17"/>
            <p:cNvSpPr/>
            <p:nvPr/>
          </p:nvSpPr>
          <p:spPr>
            <a:xfrm flipH="false" flipV="false" rot="0">
              <a:off x="4981451" y="1083782"/>
              <a:ext cx="312058" cy="403933"/>
            </a:xfrm>
            <a:custGeom>
              <a:avLst/>
              <a:gdLst/>
              <a:ahLst/>
              <a:cxnLst/>
              <a:rect r="r" b="b" t="t" l="l"/>
              <a:pathLst>
                <a:path h="403933" w="312058">
                  <a:moveTo>
                    <a:pt x="0" y="0"/>
                  </a:moveTo>
                  <a:lnTo>
                    <a:pt x="312057" y="0"/>
                  </a:lnTo>
                  <a:lnTo>
                    <a:pt x="312057" y="403932"/>
                  </a:lnTo>
                  <a:lnTo>
                    <a:pt x="0" y="403932"/>
                  </a:lnTo>
                  <a:lnTo>
                    <a:pt x="0" y="0"/>
                  </a:lnTo>
                  <a:close/>
                </a:path>
              </a:pathLst>
            </a:custGeom>
            <a:blipFill>
              <a:blip r:embed="rId6"/>
              <a:stretch>
                <a:fillRect l="0" t="0" r="-6834875" b="-221451"/>
              </a:stretch>
            </a:blipFill>
          </p:spPr>
        </p:sp>
      </p:gr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xsi="http://www.w3.org/2001/XMLSchema-instance">
  <dcterms:created xsi:type="dcterms:W3CDTF">2006-08-16T00:00:00Z</dcterms:created>
  <dc:identifier>DAF6Utw9964</dc:identifier>
  <dcterms:modified xsi:type="dcterms:W3CDTF">2011-08-01T06:04:30Z</dcterms:modified>
  <cp:revision>1</cp:revision>
  <dc:title>Business Plan_Vipe2</dc:title>
</cp:coreProperties>
</file>